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ms-office.legacyDiagramTex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legacyDocTextInfo.bin" ContentType="application/vnd.ms-office.legacyDocTextInfo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94" r:id="rId6"/>
    <p:sldId id="295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6" r:id="rId19"/>
    <p:sldId id="273" r:id="rId20"/>
    <p:sldId id="272" r:id="rId21"/>
    <p:sldId id="274" r:id="rId22"/>
    <p:sldId id="276" r:id="rId23"/>
    <p:sldId id="277" r:id="rId24"/>
    <p:sldId id="298" r:id="rId25"/>
    <p:sldId id="301" r:id="rId26"/>
    <p:sldId id="302" r:id="rId27"/>
    <p:sldId id="279" r:id="rId28"/>
    <p:sldId id="280" r:id="rId29"/>
    <p:sldId id="300" r:id="rId30"/>
    <p:sldId id="281" r:id="rId31"/>
    <p:sldId id="275" r:id="rId32"/>
    <p:sldId id="282" r:id="rId33"/>
    <p:sldId id="303" r:id="rId34"/>
    <p:sldId id="283" r:id="rId35"/>
    <p:sldId id="284" r:id="rId36"/>
    <p:sldId id="285" r:id="rId37"/>
    <p:sldId id="305" r:id="rId38"/>
    <p:sldId id="286" r:id="rId39"/>
    <p:sldId id="287" r:id="rId40"/>
    <p:sldId id="288" r:id="rId41"/>
    <p:sldId id="289" r:id="rId42"/>
    <p:sldId id="290" r:id="rId43"/>
    <p:sldId id="306" r:id="rId44"/>
    <p:sldId id="292" r:id="rId45"/>
    <p:sldId id="291" r:id="rId46"/>
    <p:sldId id="293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microsoft.com/office/2006/relationships/legacyDocTextInfo" Target="legacyDocTextInfo.bin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5D4BA-E57A-4245-9125-859FFCED54A8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1238005-B5D6-45DE-87D3-4DFD906DD043}">
      <dgm:prSet phldrT="[Metin]" custT="1"/>
      <dgm:spPr>
        <a:solidFill>
          <a:srgbClr val="92D050"/>
        </a:solidFill>
      </dgm:spPr>
      <dgm:t>
        <a:bodyPr/>
        <a:lstStyle/>
        <a:p>
          <a:r>
            <a:rPr lang="tr-TR" sz="1600" dirty="0" smtClean="0"/>
            <a:t>ÇEKİRDEK ZARI</a:t>
          </a:r>
          <a:endParaRPr lang="tr-TR" sz="1600" dirty="0"/>
        </a:p>
      </dgm:t>
    </dgm:pt>
    <dgm:pt modelId="{07A9C772-C746-486A-982E-29CCFA4461A9}" type="parTrans" cxnId="{E735C176-0B80-4261-B40C-3BF559ABE875}">
      <dgm:prSet/>
      <dgm:spPr/>
      <dgm:t>
        <a:bodyPr/>
        <a:lstStyle/>
        <a:p>
          <a:endParaRPr lang="tr-TR"/>
        </a:p>
      </dgm:t>
    </dgm:pt>
    <dgm:pt modelId="{4F519A63-E4E3-47C0-A6B7-B57D1223E301}" type="sibTrans" cxnId="{E735C176-0B80-4261-B40C-3BF559ABE875}">
      <dgm:prSet/>
      <dgm:spPr/>
      <dgm:t>
        <a:bodyPr/>
        <a:lstStyle/>
        <a:p>
          <a:endParaRPr lang="tr-TR"/>
        </a:p>
      </dgm:t>
    </dgm:pt>
    <dgm:pt modelId="{CE5C6526-1458-4CBB-BAD5-B1E4E26B84EB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Çift zarlı ve yapısı hücre zarına benzer</a:t>
          </a:r>
          <a:endParaRPr lang="tr-TR" sz="1800" dirty="0"/>
        </a:p>
      </dgm:t>
    </dgm:pt>
    <dgm:pt modelId="{4DCD5454-F4C1-419E-BB93-70E21FF42E63}" type="parTrans" cxnId="{39764FF9-F099-4B29-8D46-C650568E3A80}">
      <dgm:prSet/>
      <dgm:spPr/>
      <dgm:t>
        <a:bodyPr/>
        <a:lstStyle/>
        <a:p>
          <a:endParaRPr lang="tr-TR"/>
        </a:p>
      </dgm:t>
    </dgm:pt>
    <dgm:pt modelId="{7EB83CFB-7B03-4F07-A4D0-EAE3771F0029}" type="sibTrans" cxnId="{39764FF9-F099-4B29-8D46-C650568E3A80}">
      <dgm:prSet/>
      <dgm:spPr/>
      <dgm:t>
        <a:bodyPr/>
        <a:lstStyle/>
        <a:p>
          <a:endParaRPr lang="tr-TR"/>
        </a:p>
      </dgm:t>
    </dgm:pt>
    <dgm:pt modelId="{7114C2F1-D269-4E50-8A17-13AC95B3B10D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Dış zarında ribozom </a:t>
          </a:r>
          <a:r>
            <a:rPr lang="tr-TR" sz="1800" dirty="0" err="1" smtClean="0"/>
            <a:t>bulunudurur</a:t>
          </a:r>
          <a:r>
            <a:rPr lang="tr-TR" sz="1800" dirty="0" smtClean="0"/>
            <a:t>.</a:t>
          </a:r>
          <a:endParaRPr lang="tr-TR" sz="1800" dirty="0"/>
        </a:p>
      </dgm:t>
    </dgm:pt>
    <dgm:pt modelId="{E0C1C645-5EDE-405E-B240-159DAC43A719}" type="parTrans" cxnId="{9F64C465-082F-4D8F-9F97-516BEE69C9DD}">
      <dgm:prSet/>
      <dgm:spPr/>
      <dgm:t>
        <a:bodyPr/>
        <a:lstStyle/>
        <a:p>
          <a:endParaRPr lang="tr-TR"/>
        </a:p>
      </dgm:t>
    </dgm:pt>
    <dgm:pt modelId="{574F54A4-DC87-49D3-8EAE-EA0D02B6CBAA}" type="sibTrans" cxnId="{9F64C465-082F-4D8F-9F97-516BEE69C9DD}">
      <dgm:prSet/>
      <dgm:spPr/>
      <dgm:t>
        <a:bodyPr/>
        <a:lstStyle/>
        <a:p>
          <a:endParaRPr lang="tr-TR"/>
        </a:p>
      </dgm:t>
    </dgm:pt>
    <dgm:pt modelId="{5148608E-E1FE-4638-93FD-1E24989764A7}">
      <dgm:prSet phldrT="[Metin]" custT="1"/>
      <dgm:spPr>
        <a:solidFill>
          <a:srgbClr val="FFC000"/>
        </a:solidFill>
      </dgm:spPr>
      <dgm:t>
        <a:bodyPr/>
        <a:lstStyle/>
        <a:p>
          <a:r>
            <a:rPr lang="tr-TR" sz="1600" dirty="0" smtClean="0"/>
            <a:t>ÇEKİRDEK PLAZMASI</a:t>
          </a:r>
          <a:endParaRPr lang="tr-TR" sz="1600" dirty="0"/>
        </a:p>
      </dgm:t>
    </dgm:pt>
    <dgm:pt modelId="{AD990004-BAEF-400C-9E47-4647DEA27ABA}" type="parTrans" cxnId="{414AA04C-D968-42FA-8AED-8F398686A857}">
      <dgm:prSet/>
      <dgm:spPr/>
      <dgm:t>
        <a:bodyPr/>
        <a:lstStyle/>
        <a:p>
          <a:endParaRPr lang="tr-TR"/>
        </a:p>
      </dgm:t>
    </dgm:pt>
    <dgm:pt modelId="{F6076A24-4A7B-4980-AF0E-6E7BA2DDE2B7}" type="sibTrans" cxnId="{414AA04C-D968-42FA-8AED-8F398686A857}">
      <dgm:prSet/>
      <dgm:spPr/>
      <dgm:t>
        <a:bodyPr/>
        <a:lstStyle/>
        <a:p>
          <a:endParaRPr lang="tr-TR"/>
        </a:p>
      </dgm:t>
    </dgm:pt>
    <dgm:pt modelId="{63E49728-13C5-49E6-AEFD-45A5253F513F}">
      <dgm:prSet phldrT="[Metin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tr-TR" sz="1800" dirty="0" smtClean="0"/>
            <a:t>DNA-RNA-Enzimler-Proteinler-çeşitli mineraller ve su bulunur</a:t>
          </a:r>
          <a:endParaRPr lang="tr-TR" sz="1800" dirty="0"/>
        </a:p>
      </dgm:t>
    </dgm:pt>
    <dgm:pt modelId="{0CEE6B9E-C622-4760-AD18-918BBC7F653A}" type="parTrans" cxnId="{8CB9F77A-07AC-41DA-A02F-EF075CE4A4C6}">
      <dgm:prSet/>
      <dgm:spPr/>
      <dgm:t>
        <a:bodyPr/>
        <a:lstStyle/>
        <a:p>
          <a:endParaRPr lang="tr-TR"/>
        </a:p>
      </dgm:t>
    </dgm:pt>
    <dgm:pt modelId="{66783E8E-8ABD-4B22-8227-3A91C7E197CE}" type="sibTrans" cxnId="{8CB9F77A-07AC-41DA-A02F-EF075CE4A4C6}">
      <dgm:prSet/>
      <dgm:spPr/>
      <dgm:t>
        <a:bodyPr/>
        <a:lstStyle/>
        <a:p>
          <a:endParaRPr lang="tr-TR"/>
        </a:p>
      </dgm:t>
    </dgm:pt>
    <dgm:pt modelId="{81AECEF8-628D-4D86-810A-BE227F805058}">
      <dgm:prSet phldrT="[Metin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tr-TR" sz="1800" dirty="0" smtClean="0"/>
            <a:t>Sitoplazmaya göre daha kıvamlı bir yapısı var</a:t>
          </a:r>
          <a:endParaRPr lang="tr-TR" sz="1800" dirty="0"/>
        </a:p>
      </dgm:t>
    </dgm:pt>
    <dgm:pt modelId="{FA5AA549-A9F9-419B-A35C-B6968CE19CA3}" type="parTrans" cxnId="{8C141F14-AE08-4191-A881-97B0F2735ACE}">
      <dgm:prSet/>
      <dgm:spPr/>
      <dgm:t>
        <a:bodyPr/>
        <a:lstStyle/>
        <a:p>
          <a:endParaRPr lang="tr-TR"/>
        </a:p>
      </dgm:t>
    </dgm:pt>
    <dgm:pt modelId="{A5801C00-7AB6-40F3-96FC-3FCA08D1E2FD}" type="sibTrans" cxnId="{8C141F14-AE08-4191-A881-97B0F2735ACE}">
      <dgm:prSet/>
      <dgm:spPr/>
      <dgm:t>
        <a:bodyPr/>
        <a:lstStyle/>
        <a:p>
          <a:endParaRPr lang="tr-TR"/>
        </a:p>
      </dgm:t>
    </dgm:pt>
    <dgm:pt modelId="{24754652-84C2-49FA-A71D-88F445A71991}">
      <dgm:prSet phldrT="[Metin]" custT="1"/>
      <dgm:spPr>
        <a:solidFill>
          <a:srgbClr val="7030A0"/>
        </a:solidFill>
      </dgm:spPr>
      <dgm:t>
        <a:bodyPr/>
        <a:lstStyle/>
        <a:p>
          <a:r>
            <a:rPr lang="tr-TR" sz="1600" dirty="0" smtClean="0"/>
            <a:t>ÇEKİRDEKÇİK</a:t>
          </a:r>
          <a:endParaRPr lang="tr-TR" sz="1600" dirty="0"/>
        </a:p>
      </dgm:t>
    </dgm:pt>
    <dgm:pt modelId="{936F48FC-599B-41F9-80B3-5EF57C628233}" type="parTrans" cxnId="{CBCB356D-D0D7-4878-BD52-C317E4FE22AA}">
      <dgm:prSet/>
      <dgm:spPr/>
      <dgm:t>
        <a:bodyPr/>
        <a:lstStyle/>
        <a:p>
          <a:endParaRPr lang="tr-TR"/>
        </a:p>
      </dgm:t>
    </dgm:pt>
    <dgm:pt modelId="{4347719E-AF92-4B12-ACC8-C6A3D4E3A578}" type="sibTrans" cxnId="{CBCB356D-D0D7-4878-BD52-C317E4FE22AA}">
      <dgm:prSet/>
      <dgm:spPr/>
      <dgm:t>
        <a:bodyPr/>
        <a:lstStyle/>
        <a:p>
          <a:endParaRPr lang="tr-TR"/>
        </a:p>
      </dgm:t>
    </dgm:pt>
    <dgm:pt modelId="{BD2D5ABC-4643-437D-80D8-F363B940DCB2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Bir yada daha fazla sayıda olabilir. Zarla çevrili değildir. Ribozom sentezinde aktif rol oynar.</a:t>
          </a:r>
          <a:endParaRPr lang="tr-TR" sz="1800" dirty="0"/>
        </a:p>
      </dgm:t>
    </dgm:pt>
    <dgm:pt modelId="{924BC27B-2144-4E3E-9E40-FAADB4F8F92D}" type="parTrans" cxnId="{180E5F1C-C262-45DD-A20A-CDA8B422BD3E}">
      <dgm:prSet/>
      <dgm:spPr/>
      <dgm:t>
        <a:bodyPr/>
        <a:lstStyle/>
        <a:p>
          <a:endParaRPr lang="tr-TR"/>
        </a:p>
      </dgm:t>
    </dgm:pt>
    <dgm:pt modelId="{397D1302-0C71-44F8-8260-861FE0B55200}" type="sibTrans" cxnId="{180E5F1C-C262-45DD-A20A-CDA8B422BD3E}">
      <dgm:prSet/>
      <dgm:spPr/>
      <dgm:t>
        <a:bodyPr/>
        <a:lstStyle/>
        <a:p>
          <a:endParaRPr lang="tr-TR"/>
        </a:p>
      </dgm:t>
    </dgm:pt>
    <dgm:pt modelId="{1C8B6E55-3B8F-41B7-AB33-C8C9CEE26240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Yapısında DNA-RNA-Proteinler bulunur. Protein sentezinin hızlı olduğu hücrelerde büyüktür.</a:t>
          </a:r>
          <a:endParaRPr lang="tr-TR" sz="1800" dirty="0"/>
        </a:p>
      </dgm:t>
    </dgm:pt>
    <dgm:pt modelId="{F6D16678-A406-45DF-B453-5D8150013F70}" type="parTrans" cxnId="{8DA915A5-5BCE-461B-8AA1-4089A8FA5159}">
      <dgm:prSet/>
      <dgm:spPr/>
      <dgm:t>
        <a:bodyPr/>
        <a:lstStyle/>
        <a:p>
          <a:endParaRPr lang="tr-TR"/>
        </a:p>
      </dgm:t>
    </dgm:pt>
    <dgm:pt modelId="{815D86DD-974C-457A-A032-2BD72F38932F}" type="sibTrans" cxnId="{8DA915A5-5BCE-461B-8AA1-4089A8FA5159}">
      <dgm:prSet/>
      <dgm:spPr/>
      <dgm:t>
        <a:bodyPr/>
        <a:lstStyle/>
        <a:p>
          <a:endParaRPr lang="tr-TR"/>
        </a:p>
      </dgm:t>
    </dgm:pt>
    <dgm:pt modelId="{CF7EDE45-52F8-44BB-A0DA-66BC76374C32}">
      <dgm:prSet custT="1"/>
      <dgm:spPr/>
      <dgm:t>
        <a:bodyPr/>
        <a:lstStyle/>
        <a:p>
          <a:r>
            <a:rPr lang="tr-TR" sz="1600" dirty="0" smtClean="0"/>
            <a:t>KROMATİN AĞ</a:t>
          </a:r>
          <a:endParaRPr lang="tr-TR" sz="1600" dirty="0"/>
        </a:p>
      </dgm:t>
    </dgm:pt>
    <dgm:pt modelId="{B40C299E-AA69-4EEF-9625-010A9F46AE0F}" type="parTrans" cxnId="{DAC1B435-6345-4C43-928B-7CCB485C9BC8}">
      <dgm:prSet/>
      <dgm:spPr/>
      <dgm:t>
        <a:bodyPr/>
        <a:lstStyle/>
        <a:p>
          <a:endParaRPr lang="tr-TR"/>
        </a:p>
      </dgm:t>
    </dgm:pt>
    <dgm:pt modelId="{29577CA3-CB3C-4C2C-9939-9364D6A61DAE}" type="sibTrans" cxnId="{DAC1B435-6345-4C43-928B-7CCB485C9BC8}">
      <dgm:prSet/>
      <dgm:spPr/>
      <dgm:t>
        <a:bodyPr/>
        <a:lstStyle/>
        <a:p>
          <a:endParaRPr lang="tr-TR"/>
        </a:p>
      </dgm:t>
    </dgm:pt>
    <dgm:pt modelId="{6AD48329-0652-48E6-B919-AB63D16C809A}">
      <dgm:prSet phldrT="[Metin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tr-TR" sz="1800" dirty="0" smtClean="0"/>
            <a:t>Geniş çaplı </a:t>
          </a:r>
          <a:r>
            <a:rPr lang="tr-TR" sz="1800" dirty="0" err="1" smtClean="0"/>
            <a:t>porlara</a:t>
          </a:r>
          <a:r>
            <a:rPr lang="tr-TR" sz="1800" dirty="0" smtClean="0"/>
            <a:t> sahiptir.</a:t>
          </a:r>
          <a:endParaRPr lang="tr-TR" sz="1800" dirty="0"/>
        </a:p>
      </dgm:t>
    </dgm:pt>
    <dgm:pt modelId="{AAD7DEBF-1A10-40AF-B810-4DC5151F20BC}" type="parTrans" cxnId="{02A77AEC-F61D-4108-AF88-9B396A6812EA}">
      <dgm:prSet/>
      <dgm:spPr/>
      <dgm:t>
        <a:bodyPr/>
        <a:lstStyle/>
        <a:p>
          <a:endParaRPr lang="tr-TR"/>
        </a:p>
      </dgm:t>
    </dgm:pt>
    <dgm:pt modelId="{48CEAE53-464F-41FA-835C-6836D6CBBE3B}" type="sibTrans" cxnId="{02A77AEC-F61D-4108-AF88-9B396A6812EA}">
      <dgm:prSet/>
      <dgm:spPr/>
      <dgm:t>
        <a:bodyPr/>
        <a:lstStyle/>
        <a:p>
          <a:endParaRPr lang="tr-TR"/>
        </a:p>
      </dgm:t>
    </dgm:pt>
    <dgm:pt modelId="{23D680D8-3217-44B1-9925-58318DA13A6E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tr-TR" sz="1800" dirty="0"/>
        </a:p>
      </dgm:t>
    </dgm:pt>
    <dgm:pt modelId="{D2E09142-A787-4DD0-9B77-81C6378FB6D5}" type="parTrans" cxnId="{C5A4E40F-A9AF-4B6F-8DEC-DAFEA5D60570}">
      <dgm:prSet/>
      <dgm:spPr/>
      <dgm:t>
        <a:bodyPr/>
        <a:lstStyle/>
        <a:p>
          <a:endParaRPr lang="tr-TR"/>
        </a:p>
      </dgm:t>
    </dgm:pt>
    <dgm:pt modelId="{C683333C-0B73-465F-A6AD-9E94BEE64FD3}" type="sibTrans" cxnId="{C5A4E40F-A9AF-4B6F-8DEC-DAFEA5D60570}">
      <dgm:prSet/>
      <dgm:spPr/>
      <dgm:t>
        <a:bodyPr/>
        <a:lstStyle/>
        <a:p>
          <a:endParaRPr lang="tr-TR"/>
        </a:p>
      </dgm:t>
    </dgm:pt>
    <dgm:pt modelId="{1B626165-EBF5-42CF-91B4-89F7DE51F4D7}">
      <dgm:prSet phldrT="[Metin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tr-TR" sz="1800" dirty="0" smtClean="0"/>
            <a:t>Hücre bölünmesi sırasında kaybolur ve </a:t>
          </a:r>
          <a:r>
            <a:rPr lang="tr-TR" sz="1800" dirty="0" err="1" smtClean="0"/>
            <a:t>telofaz</a:t>
          </a:r>
          <a:r>
            <a:rPr lang="tr-TR" sz="1800" dirty="0" smtClean="0"/>
            <a:t> evresinin sonuna doğru yeniden oluşur.</a:t>
          </a:r>
          <a:endParaRPr lang="tr-TR" sz="1800" dirty="0"/>
        </a:p>
      </dgm:t>
    </dgm:pt>
    <dgm:pt modelId="{76267210-F61E-459B-8360-D3BA549E0202}" type="parTrans" cxnId="{96242C68-9AEB-4446-869D-A7487EE2257E}">
      <dgm:prSet/>
      <dgm:spPr/>
      <dgm:t>
        <a:bodyPr/>
        <a:lstStyle/>
        <a:p>
          <a:endParaRPr lang="tr-TR"/>
        </a:p>
      </dgm:t>
    </dgm:pt>
    <dgm:pt modelId="{7E451621-56F1-44BB-B906-B9A685F2E02A}" type="sibTrans" cxnId="{96242C68-9AEB-4446-869D-A7487EE2257E}">
      <dgm:prSet/>
      <dgm:spPr/>
      <dgm:t>
        <a:bodyPr/>
        <a:lstStyle/>
        <a:p>
          <a:endParaRPr lang="tr-TR"/>
        </a:p>
      </dgm:t>
    </dgm:pt>
    <dgm:pt modelId="{1C179412-0C55-4944-B4C8-35EEE1E70C92}" type="pres">
      <dgm:prSet presAssocID="{0775D4BA-E57A-4245-9125-859FFCED54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4D63CE6E-C458-4E2D-909C-EF454BA028B6}" type="pres">
      <dgm:prSet presAssocID="{71238005-B5D6-45DE-87D3-4DFD906DD043}" presName="linNode" presStyleCnt="0"/>
      <dgm:spPr/>
    </dgm:pt>
    <dgm:pt modelId="{C86176B1-03B3-4716-B174-CA39A165F979}" type="pres">
      <dgm:prSet presAssocID="{71238005-B5D6-45DE-87D3-4DFD906DD043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A6A7289-8ECE-4E0A-BFDD-FBA8B14A9C0F}" type="pres">
      <dgm:prSet presAssocID="{71238005-B5D6-45DE-87D3-4DFD906DD043}" presName="descendantText" presStyleLbl="alignAccFollowNode1" presStyleIdx="0" presStyleCnt="3" custScaleY="158821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10C2688-FF77-4993-9C42-F2DDEB6E6C06}" type="pres">
      <dgm:prSet presAssocID="{4F519A63-E4E3-47C0-A6B7-B57D1223E301}" presName="sp" presStyleCnt="0"/>
      <dgm:spPr/>
    </dgm:pt>
    <dgm:pt modelId="{096D8F83-6B92-4BD3-803F-6247FE531774}" type="pres">
      <dgm:prSet presAssocID="{5148608E-E1FE-4638-93FD-1E24989764A7}" presName="linNode" presStyleCnt="0"/>
      <dgm:spPr/>
    </dgm:pt>
    <dgm:pt modelId="{7467BEBD-16BB-4075-854C-34F8F53BB313}" type="pres">
      <dgm:prSet presAssocID="{5148608E-E1FE-4638-93FD-1E24989764A7}" presName="parentText" presStyleLbl="node1" presStyleIdx="1" presStyleCnt="4" custLinFactNeighborY="32726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7B8942C-A4D7-4FE9-881C-0BE494D5C000}" type="pres">
      <dgm:prSet presAssocID="{5148608E-E1FE-4638-93FD-1E24989764A7}" presName="descendantText" presStyleLbl="alignAccFollowNode1" presStyleIdx="1" presStyleCnt="3" custScaleY="259400" custLinFactNeighborX="-3646" custLinFactNeighborY="5752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D1E0593-C261-4B97-BCCB-48B63E9C4F12}" type="pres">
      <dgm:prSet presAssocID="{F6076A24-4A7B-4980-AF0E-6E7BA2DDE2B7}" presName="sp" presStyleCnt="0"/>
      <dgm:spPr/>
    </dgm:pt>
    <dgm:pt modelId="{2EE1FA8F-24C8-4B2E-8387-01C13078DBCC}" type="pres">
      <dgm:prSet presAssocID="{24754652-84C2-49FA-A71D-88F445A71991}" presName="linNode" presStyleCnt="0"/>
      <dgm:spPr/>
    </dgm:pt>
    <dgm:pt modelId="{EE44CED5-1F4C-484F-A4D6-B4706CC0B89C}" type="pres">
      <dgm:prSet presAssocID="{24754652-84C2-49FA-A71D-88F445A71991}" presName="parentText" presStyleLbl="node1" presStyleIdx="2" presStyleCnt="4" custLinFactNeighborX="-76" custLinFactNeighborY="7561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F04E4BC-E84E-4EAF-B837-6036131AD2FE}" type="pres">
      <dgm:prSet presAssocID="{24754652-84C2-49FA-A71D-88F445A71991}" presName="descendantText" presStyleLbl="alignAccFollowNode1" presStyleIdx="2" presStyleCnt="3" custScaleY="608804" custLinFactY="30581" custLinFactNeighborX="2714" custLinFactNeighborY="10000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803371E-E2D5-400A-8240-0786EDAA985C}" type="pres">
      <dgm:prSet presAssocID="{4347719E-AF92-4B12-ACC8-C6A3D4E3A578}" presName="sp" presStyleCnt="0"/>
      <dgm:spPr/>
    </dgm:pt>
    <dgm:pt modelId="{6B011CAA-8443-4BBD-9D29-B80EFF644789}" type="pres">
      <dgm:prSet presAssocID="{CF7EDE45-52F8-44BB-A0DA-66BC76374C32}" presName="linNode" presStyleCnt="0"/>
      <dgm:spPr/>
    </dgm:pt>
    <dgm:pt modelId="{5CE28C6D-40E5-4B8D-BA23-FEB46DEA8690}" type="pres">
      <dgm:prSet presAssocID="{CF7EDE45-52F8-44BB-A0DA-66BC76374C32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DAC1B435-6345-4C43-928B-7CCB485C9BC8}" srcId="{0775D4BA-E57A-4245-9125-859FFCED54A8}" destId="{CF7EDE45-52F8-44BB-A0DA-66BC76374C32}" srcOrd="3" destOrd="0" parTransId="{B40C299E-AA69-4EEF-9625-010A9F46AE0F}" sibTransId="{29577CA3-CB3C-4C2C-9939-9364D6A61DAE}"/>
    <dgm:cxn modelId="{8CB9F77A-07AC-41DA-A02F-EF075CE4A4C6}" srcId="{5148608E-E1FE-4638-93FD-1E24989764A7}" destId="{63E49728-13C5-49E6-AEFD-45A5253F513F}" srcOrd="0" destOrd="0" parTransId="{0CEE6B9E-C622-4760-AD18-918BBC7F653A}" sibTransId="{66783E8E-8ABD-4B22-8227-3A91C7E197CE}"/>
    <dgm:cxn modelId="{3BA9588B-CEA0-48C1-9BA4-B827AF1C3BB9}" type="presOf" srcId="{81AECEF8-628D-4D86-810A-BE227F805058}" destId="{27B8942C-A4D7-4FE9-881C-0BE494D5C000}" srcOrd="0" destOrd="1" presId="urn:microsoft.com/office/officeart/2005/8/layout/vList5"/>
    <dgm:cxn modelId="{AF3E5CFE-DD4A-4848-BEB2-F7F6CFC5CA45}" type="presOf" srcId="{0775D4BA-E57A-4245-9125-859FFCED54A8}" destId="{1C179412-0C55-4944-B4C8-35EEE1E70C92}" srcOrd="0" destOrd="0" presId="urn:microsoft.com/office/officeart/2005/8/layout/vList5"/>
    <dgm:cxn modelId="{898B6E4B-242A-4D03-9EBB-58378058E912}" type="presOf" srcId="{71238005-B5D6-45DE-87D3-4DFD906DD043}" destId="{C86176B1-03B3-4716-B174-CA39A165F979}" srcOrd="0" destOrd="0" presId="urn:microsoft.com/office/officeart/2005/8/layout/vList5"/>
    <dgm:cxn modelId="{F391F78E-E472-4DF4-83FD-424F0B9D8959}" type="presOf" srcId="{BD2D5ABC-4643-437D-80D8-F363B940DCB2}" destId="{8F04E4BC-E84E-4EAF-B837-6036131AD2FE}" srcOrd="0" destOrd="0" presId="urn:microsoft.com/office/officeart/2005/8/layout/vList5"/>
    <dgm:cxn modelId="{E1FBACD8-BC2E-4F68-9369-870F63842280}" type="presOf" srcId="{24754652-84C2-49FA-A71D-88F445A71991}" destId="{EE44CED5-1F4C-484F-A4D6-B4706CC0B89C}" srcOrd="0" destOrd="0" presId="urn:microsoft.com/office/officeart/2005/8/layout/vList5"/>
    <dgm:cxn modelId="{9F64C465-082F-4D8F-9F97-516BEE69C9DD}" srcId="{71238005-B5D6-45DE-87D3-4DFD906DD043}" destId="{7114C2F1-D269-4E50-8A17-13AC95B3B10D}" srcOrd="1" destOrd="0" parTransId="{E0C1C645-5EDE-405E-B240-159DAC43A719}" sibTransId="{574F54A4-DC87-49D3-8EAE-EA0D02B6CBAA}"/>
    <dgm:cxn modelId="{9FC22D2D-2E60-4CA6-85AC-35B990FA8BAE}" type="presOf" srcId="{CE5C6526-1458-4CBB-BAD5-B1E4E26B84EB}" destId="{5A6A7289-8ECE-4E0A-BFDD-FBA8B14A9C0F}" srcOrd="0" destOrd="0" presId="urn:microsoft.com/office/officeart/2005/8/layout/vList5"/>
    <dgm:cxn modelId="{001E236C-F3B1-4F4D-B4C5-5F3F3C31EC11}" type="presOf" srcId="{5148608E-E1FE-4638-93FD-1E24989764A7}" destId="{7467BEBD-16BB-4075-854C-34F8F53BB313}" srcOrd="0" destOrd="0" presId="urn:microsoft.com/office/officeart/2005/8/layout/vList5"/>
    <dgm:cxn modelId="{B01E2208-892E-4D21-B0C2-6B6D3C7392B6}" type="presOf" srcId="{63E49728-13C5-49E6-AEFD-45A5253F513F}" destId="{27B8942C-A4D7-4FE9-881C-0BE494D5C000}" srcOrd="0" destOrd="0" presId="urn:microsoft.com/office/officeart/2005/8/layout/vList5"/>
    <dgm:cxn modelId="{E735C176-0B80-4261-B40C-3BF559ABE875}" srcId="{0775D4BA-E57A-4245-9125-859FFCED54A8}" destId="{71238005-B5D6-45DE-87D3-4DFD906DD043}" srcOrd="0" destOrd="0" parTransId="{07A9C772-C746-486A-982E-29CCFA4461A9}" sibTransId="{4F519A63-E4E3-47C0-A6B7-B57D1223E301}"/>
    <dgm:cxn modelId="{8DA915A5-5BCE-461B-8AA1-4089A8FA5159}" srcId="{24754652-84C2-49FA-A71D-88F445A71991}" destId="{1C8B6E55-3B8F-41B7-AB33-C8C9CEE26240}" srcOrd="1" destOrd="0" parTransId="{F6D16678-A406-45DF-B453-5D8150013F70}" sibTransId="{815D86DD-974C-457A-A032-2BD72F38932F}"/>
    <dgm:cxn modelId="{180E5F1C-C262-45DD-A20A-CDA8B422BD3E}" srcId="{24754652-84C2-49FA-A71D-88F445A71991}" destId="{BD2D5ABC-4643-437D-80D8-F363B940DCB2}" srcOrd="0" destOrd="0" parTransId="{924BC27B-2144-4E3E-9E40-FAADB4F8F92D}" sibTransId="{397D1302-0C71-44F8-8260-861FE0B55200}"/>
    <dgm:cxn modelId="{39764FF9-F099-4B29-8D46-C650568E3A80}" srcId="{71238005-B5D6-45DE-87D3-4DFD906DD043}" destId="{CE5C6526-1458-4CBB-BAD5-B1E4E26B84EB}" srcOrd="0" destOrd="0" parTransId="{4DCD5454-F4C1-419E-BB93-70E21FF42E63}" sibTransId="{7EB83CFB-7B03-4F07-A4D0-EAE3771F0029}"/>
    <dgm:cxn modelId="{FC0F4BAE-B11B-4F55-9741-5AA2171E095B}" type="presOf" srcId="{23D680D8-3217-44B1-9925-58318DA13A6E}" destId="{8F04E4BC-E84E-4EAF-B837-6036131AD2FE}" srcOrd="0" destOrd="3" presId="urn:microsoft.com/office/officeart/2005/8/layout/vList5"/>
    <dgm:cxn modelId="{8C141F14-AE08-4191-A881-97B0F2735ACE}" srcId="{5148608E-E1FE-4638-93FD-1E24989764A7}" destId="{81AECEF8-628D-4D86-810A-BE227F805058}" srcOrd="1" destOrd="0" parTransId="{FA5AA549-A9F9-419B-A35C-B6968CE19CA3}" sibTransId="{A5801C00-7AB6-40F3-96FC-3FCA08D1E2FD}"/>
    <dgm:cxn modelId="{C201F596-D22F-4060-96C3-CC5E7DC99661}" type="presOf" srcId="{1B626165-EBF5-42CF-91B4-89F7DE51F4D7}" destId="{8F04E4BC-E84E-4EAF-B837-6036131AD2FE}" srcOrd="0" destOrd="2" presId="urn:microsoft.com/office/officeart/2005/8/layout/vList5"/>
    <dgm:cxn modelId="{96242C68-9AEB-4446-869D-A7487EE2257E}" srcId="{24754652-84C2-49FA-A71D-88F445A71991}" destId="{1B626165-EBF5-42CF-91B4-89F7DE51F4D7}" srcOrd="2" destOrd="0" parTransId="{76267210-F61E-459B-8360-D3BA549E0202}" sibTransId="{7E451621-56F1-44BB-B906-B9A685F2E02A}"/>
    <dgm:cxn modelId="{02A77AEC-F61D-4108-AF88-9B396A6812EA}" srcId="{71238005-B5D6-45DE-87D3-4DFD906DD043}" destId="{6AD48329-0652-48E6-B919-AB63D16C809A}" srcOrd="2" destOrd="0" parTransId="{AAD7DEBF-1A10-40AF-B810-4DC5151F20BC}" sibTransId="{48CEAE53-464F-41FA-835C-6836D6CBBE3B}"/>
    <dgm:cxn modelId="{0E2A7A01-5497-439D-9C97-D1720D19A80C}" type="presOf" srcId="{6AD48329-0652-48E6-B919-AB63D16C809A}" destId="{5A6A7289-8ECE-4E0A-BFDD-FBA8B14A9C0F}" srcOrd="0" destOrd="2" presId="urn:microsoft.com/office/officeart/2005/8/layout/vList5"/>
    <dgm:cxn modelId="{414AA04C-D968-42FA-8AED-8F398686A857}" srcId="{0775D4BA-E57A-4245-9125-859FFCED54A8}" destId="{5148608E-E1FE-4638-93FD-1E24989764A7}" srcOrd="1" destOrd="0" parTransId="{AD990004-BAEF-400C-9E47-4647DEA27ABA}" sibTransId="{F6076A24-4A7B-4980-AF0E-6E7BA2DDE2B7}"/>
    <dgm:cxn modelId="{4ACB0F2D-9D73-4CBD-A4B7-6D952AAAB0C9}" type="presOf" srcId="{7114C2F1-D269-4E50-8A17-13AC95B3B10D}" destId="{5A6A7289-8ECE-4E0A-BFDD-FBA8B14A9C0F}" srcOrd="0" destOrd="1" presId="urn:microsoft.com/office/officeart/2005/8/layout/vList5"/>
    <dgm:cxn modelId="{19CF054E-B91E-4DD7-970D-2719B5CEC535}" type="presOf" srcId="{CF7EDE45-52F8-44BB-A0DA-66BC76374C32}" destId="{5CE28C6D-40E5-4B8D-BA23-FEB46DEA8690}" srcOrd="0" destOrd="0" presId="urn:microsoft.com/office/officeart/2005/8/layout/vList5"/>
    <dgm:cxn modelId="{707FA461-840E-4994-96AD-99B979DAB805}" type="presOf" srcId="{1C8B6E55-3B8F-41B7-AB33-C8C9CEE26240}" destId="{8F04E4BC-E84E-4EAF-B837-6036131AD2FE}" srcOrd="0" destOrd="1" presId="urn:microsoft.com/office/officeart/2005/8/layout/vList5"/>
    <dgm:cxn modelId="{C5A4E40F-A9AF-4B6F-8DEC-DAFEA5D60570}" srcId="{24754652-84C2-49FA-A71D-88F445A71991}" destId="{23D680D8-3217-44B1-9925-58318DA13A6E}" srcOrd="3" destOrd="0" parTransId="{D2E09142-A787-4DD0-9B77-81C6378FB6D5}" sibTransId="{C683333C-0B73-465F-A6AD-9E94BEE64FD3}"/>
    <dgm:cxn modelId="{CBCB356D-D0D7-4878-BD52-C317E4FE22AA}" srcId="{0775D4BA-E57A-4245-9125-859FFCED54A8}" destId="{24754652-84C2-49FA-A71D-88F445A71991}" srcOrd="2" destOrd="0" parTransId="{936F48FC-599B-41F9-80B3-5EF57C628233}" sibTransId="{4347719E-AF92-4B12-ACC8-C6A3D4E3A578}"/>
    <dgm:cxn modelId="{6ACDC1AA-84CA-4D8F-9B9C-04E5F3E1F537}" type="presParOf" srcId="{1C179412-0C55-4944-B4C8-35EEE1E70C92}" destId="{4D63CE6E-C458-4E2D-909C-EF454BA028B6}" srcOrd="0" destOrd="0" presId="urn:microsoft.com/office/officeart/2005/8/layout/vList5"/>
    <dgm:cxn modelId="{40E4545F-A4DD-4462-A064-02129256B018}" type="presParOf" srcId="{4D63CE6E-C458-4E2D-909C-EF454BA028B6}" destId="{C86176B1-03B3-4716-B174-CA39A165F979}" srcOrd="0" destOrd="0" presId="urn:microsoft.com/office/officeart/2005/8/layout/vList5"/>
    <dgm:cxn modelId="{86B660ED-379A-40EE-8CFD-D779DA317904}" type="presParOf" srcId="{4D63CE6E-C458-4E2D-909C-EF454BA028B6}" destId="{5A6A7289-8ECE-4E0A-BFDD-FBA8B14A9C0F}" srcOrd="1" destOrd="0" presId="urn:microsoft.com/office/officeart/2005/8/layout/vList5"/>
    <dgm:cxn modelId="{B14AA7AF-F196-45D5-84D7-A74F4E08CEEE}" type="presParOf" srcId="{1C179412-0C55-4944-B4C8-35EEE1E70C92}" destId="{C10C2688-FF77-4993-9C42-F2DDEB6E6C06}" srcOrd="1" destOrd="0" presId="urn:microsoft.com/office/officeart/2005/8/layout/vList5"/>
    <dgm:cxn modelId="{D98E8562-3DF4-47C7-9D08-02ECB83BC620}" type="presParOf" srcId="{1C179412-0C55-4944-B4C8-35EEE1E70C92}" destId="{096D8F83-6B92-4BD3-803F-6247FE531774}" srcOrd="2" destOrd="0" presId="urn:microsoft.com/office/officeart/2005/8/layout/vList5"/>
    <dgm:cxn modelId="{39D54E9F-83E0-4A5C-9D7E-42F94D5E91B6}" type="presParOf" srcId="{096D8F83-6B92-4BD3-803F-6247FE531774}" destId="{7467BEBD-16BB-4075-854C-34F8F53BB313}" srcOrd="0" destOrd="0" presId="urn:microsoft.com/office/officeart/2005/8/layout/vList5"/>
    <dgm:cxn modelId="{29C0A23E-E695-42A8-A0E3-9602D2D26B03}" type="presParOf" srcId="{096D8F83-6B92-4BD3-803F-6247FE531774}" destId="{27B8942C-A4D7-4FE9-881C-0BE494D5C000}" srcOrd="1" destOrd="0" presId="urn:microsoft.com/office/officeart/2005/8/layout/vList5"/>
    <dgm:cxn modelId="{C2DE9970-2003-44CB-9DBF-3304F7757AB9}" type="presParOf" srcId="{1C179412-0C55-4944-B4C8-35EEE1E70C92}" destId="{5D1E0593-C261-4B97-BCCB-48B63E9C4F12}" srcOrd="3" destOrd="0" presId="urn:microsoft.com/office/officeart/2005/8/layout/vList5"/>
    <dgm:cxn modelId="{2D9702D9-D752-421E-8A37-4130D58B42DD}" type="presParOf" srcId="{1C179412-0C55-4944-B4C8-35EEE1E70C92}" destId="{2EE1FA8F-24C8-4B2E-8387-01C13078DBCC}" srcOrd="4" destOrd="0" presId="urn:microsoft.com/office/officeart/2005/8/layout/vList5"/>
    <dgm:cxn modelId="{1C948DAC-7391-417E-953C-8ADAB3C15C56}" type="presParOf" srcId="{2EE1FA8F-24C8-4B2E-8387-01C13078DBCC}" destId="{EE44CED5-1F4C-484F-A4D6-B4706CC0B89C}" srcOrd="0" destOrd="0" presId="urn:microsoft.com/office/officeart/2005/8/layout/vList5"/>
    <dgm:cxn modelId="{07029232-2C9D-4C8C-8995-D5FC1F53EF59}" type="presParOf" srcId="{2EE1FA8F-24C8-4B2E-8387-01C13078DBCC}" destId="{8F04E4BC-E84E-4EAF-B837-6036131AD2FE}" srcOrd="1" destOrd="0" presId="urn:microsoft.com/office/officeart/2005/8/layout/vList5"/>
    <dgm:cxn modelId="{6D9630A7-EDF8-48A3-A24E-E254324DC12C}" type="presParOf" srcId="{1C179412-0C55-4944-B4C8-35EEE1E70C92}" destId="{A803371E-E2D5-400A-8240-0786EDAA985C}" srcOrd="5" destOrd="0" presId="urn:microsoft.com/office/officeart/2005/8/layout/vList5"/>
    <dgm:cxn modelId="{EE204B33-AEE5-4168-A006-626AA08587C2}" type="presParOf" srcId="{1C179412-0C55-4944-B4C8-35EEE1E70C92}" destId="{6B011CAA-8443-4BBD-9D29-B80EFF644789}" srcOrd="6" destOrd="0" presId="urn:microsoft.com/office/officeart/2005/8/layout/vList5"/>
    <dgm:cxn modelId="{AF2E943E-C82A-4DE5-B308-AE8CFAD109B8}" type="presParOf" srcId="{6B011CAA-8443-4BBD-9D29-B80EFF644789}" destId="{5CE28C6D-40E5-4B8D-BA23-FEB46DEA869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6A7289-8ECE-4E0A-BFDD-FBA8B14A9C0F}">
      <dsp:nvSpPr>
        <dsp:cNvPr id="0" name=""/>
        <dsp:cNvSpPr/>
      </dsp:nvSpPr>
      <dsp:spPr>
        <a:xfrm rot="5400000">
          <a:off x="4942461" y="-2141508"/>
          <a:ext cx="682808" cy="4969478"/>
        </a:xfrm>
        <a:prstGeom prst="round2SameRect">
          <a:avLst/>
        </a:prstGeom>
        <a:solidFill>
          <a:srgbClr val="00B0F0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Çift zarlı ve yapısı hücre zarına benzer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Dış zarında ribozom </a:t>
          </a:r>
          <a:r>
            <a:rPr lang="tr-TR" sz="1800" kern="1200" dirty="0" err="1" smtClean="0"/>
            <a:t>bulunudurur</a:t>
          </a:r>
          <a:r>
            <a:rPr lang="tr-TR" sz="1800" kern="1200" dirty="0" smtClean="0"/>
            <a:t>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Geniş çaplı </a:t>
          </a:r>
          <a:r>
            <a:rPr lang="tr-TR" sz="1800" kern="1200" dirty="0" err="1" smtClean="0"/>
            <a:t>porlara</a:t>
          </a:r>
          <a:r>
            <a:rPr lang="tr-TR" sz="1800" kern="1200" dirty="0" smtClean="0"/>
            <a:t> sahiptir.</a:t>
          </a:r>
          <a:endParaRPr lang="tr-TR" sz="1800" kern="1200" dirty="0"/>
        </a:p>
      </dsp:txBody>
      <dsp:txXfrm rot="5400000">
        <a:off x="4942461" y="-2141508"/>
        <a:ext cx="682808" cy="4969478"/>
      </dsp:txXfrm>
    </dsp:sp>
    <dsp:sp modelId="{C86176B1-03B3-4716-B174-CA39A165F979}">
      <dsp:nvSpPr>
        <dsp:cNvPr id="0" name=""/>
        <dsp:cNvSpPr/>
      </dsp:nvSpPr>
      <dsp:spPr>
        <a:xfrm>
          <a:off x="3795" y="74528"/>
          <a:ext cx="2795331" cy="537404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 ZARI</a:t>
          </a:r>
          <a:endParaRPr lang="tr-TR" sz="1600" kern="1200" dirty="0"/>
        </a:p>
      </dsp:txBody>
      <dsp:txXfrm>
        <a:off x="3795" y="74528"/>
        <a:ext cx="2795331" cy="537404"/>
      </dsp:txXfrm>
    </dsp:sp>
    <dsp:sp modelId="{27B8942C-A4D7-4FE9-881C-0BE494D5C000}">
      <dsp:nvSpPr>
        <dsp:cNvPr id="0" name=""/>
        <dsp:cNvSpPr/>
      </dsp:nvSpPr>
      <dsp:spPr>
        <a:xfrm rot="5400000">
          <a:off x="4624337" y="-968296"/>
          <a:ext cx="1115221" cy="4969478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DNA-RNA-Enzimler-Proteinler-çeşitli mineraller ve su bulunur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Sitoplazmaya göre daha kıvamlı bir yapısı var</a:t>
          </a:r>
          <a:endParaRPr lang="tr-TR" sz="1800" kern="1200" dirty="0"/>
        </a:p>
      </dsp:txBody>
      <dsp:txXfrm rot="5400000">
        <a:off x="4624337" y="-968296"/>
        <a:ext cx="1115221" cy="4969478"/>
      </dsp:txXfrm>
    </dsp:sp>
    <dsp:sp modelId="{7467BEBD-16BB-4075-854C-34F8F53BB313}">
      <dsp:nvSpPr>
        <dsp:cNvPr id="0" name=""/>
        <dsp:cNvSpPr/>
      </dsp:nvSpPr>
      <dsp:spPr>
        <a:xfrm>
          <a:off x="3795" y="1176284"/>
          <a:ext cx="2795331" cy="537404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 PLAZMASI</a:t>
          </a:r>
          <a:endParaRPr lang="tr-TR" sz="1600" kern="1200" dirty="0"/>
        </a:p>
      </dsp:txBody>
      <dsp:txXfrm>
        <a:off x="3795" y="1176284"/>
        <a:ext cx="2795331" cy="537404"/>
      </dsp:txXfrm>
    </dsp:sp>
    <dsp:sp modelId="{8F04E4BC-E84E-4EAF-B837-6036131AD2FE}">
      <dsp:nvSpPr>
        <dsp:cNvPr id="0" name=""/>
        <dsp:cNvSpPr/>
      </dsp:nvSpPr>
      <dsp:spPr>
        <a:xfrm rot="5400000">
          <a:off x="3978965" y="1238950"/>
          <a:ext cx="2617390" cy="4969478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Bir yada daha fazla sayıda olabilir. Zarla çevrili değildir. Ribozom sentezinde aktif rol oynar.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Yapısında DNA-RNA-Proteinler bulunur. Protein sentezinin hızlı olduğu hücrelerde büyüktür.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dirty="0" smtClean="0"/>
            <a:t>Hücre bölünmesi sırasında kaybolur ve </a:t>
          </a:r>
          <a:r>
            <a:rPr lang="tr-TR" sz="1800" kern="1200" dirty="0" err="1" smtClean="0"/>
            <a:t>telofaz</a:t>
          </a:r>
          <a:r>
            <a:rPr lang="tr-TR" sz="1800" kern="1200" dirty="0" smtClean="0"/>
            <a:t> evresinin sonuna doğru yeniden oluşur.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tr-TR" sz="1800" kern="1200" dirty="0"/>
        </a:p>
      </dsp:txBody>
      <dsp:txXfrm rot="5400000">
        <a:off x="3978965" y="1238950"/>
        <a:ext cx="2617390" cy="4969478"/>
      </dsp:txXfrm>
    </dsp:sp>
    <dsp:sp modelId="{EE44CED5-1F4C-484F-A4D6-B4706CC0B89C}">
      <dsp:nvSpPr>
        <dsp:cNvPr id="0" name=""/>
        <dsp:cNvSpPr/>
      </dsp:nvSpPr>
      <dsp:spPr>
        <a:xfrm>
          <a:off x="18" y="2934222"/>
          <a:ext cx="2795331" cy="537404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ÇEKİRDEKÇİK</a:t>
          </a:r>
          <a:endParaRPr lang="tr-TR" sz="1600" kern="1200" dirty="0"/>
        </a:p>
      </dsp:txBody>
      <dsp:txXfrm>
        <a:off x="18" y="2934222"/>
        <a:ext cx="2795331" cy="537404"/>
      </dsp:txXfrm>
    </dsp:sp>
    <dsp:sp modelId="{5CE28C6D-40E5-4B8D-BA23-FEB46DEA8690}">
      <dsp:nvSpPr>
        <dsp:cNvPr id="0" name=""/>
        <dsp:cNvSpPr/>
      </dsp:nvSpPr>
      <dsp:spPr>
        <a:xfrm>
          <a:off x="3795" y="4497857"/>
          <a:ext cx="2798064" cy="5374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KROMATİN AĞ</a:t>
          </a:r>
          <a:endParaRPr lang="tr-TR" sz="1600" kern="1200" dirty="0"/>
        </a:p>
      </dsp:txBody>
      <dsp:txXfrm>
        <a:off x="3795" y="4497857"/>
        <a:ext cx="2798064" cy="537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microsoft.com/office/2006/relationships/legacyDiagramText" Target="legacyDiagramText3.bin"/><Relationship Id="rId2" Type="http://schemas.microsoft.com/office/2006/relationships/legacyDiagramText" Target="legacyDiagramText2.bin"/><Relationship Id="rId1" Type="http://schemas.microsoft.com/office/2006/relationships/legacyDiagramText" Target="legacyDiagramText1.bin"/><Relationship Id="rId4" Type="http://schemas.microsoft.com/office/2006/relationships/legacyDiagramText" Target="legacyDiagramText4.bin"/></Relationships>
</file>

<file path=ppt/drawings/_rels/vmlDrawing2.vml.rels><?xml version="1.0" encoding="UTF-8" standalone="yes"?>
<Relationships xmlns="http://schemas.openxmlformats.org/package/2006/relationships"><Relationship Id="rId3" Type="http://schemas.microsoft.com/office/2006/relationships/legacyDiagramText" Target="legacyDiagramText7.bin"/><Relationship Id="rId2" Type="http://schemas.microsoft.com/office/2006/relationships/legacyDiagramText" Target="legacyDiagramText6.bin"/><Relationship Id="rId1" Type="http://schemas.microsoft.com/office/2006/relationships/legacyDiagramText" Target="legacyDiagramText5.bin"/><Relationship Id="rId4" Type="http://schemas.microsoft.com/office/2006/relationships/legacyDiagramText" Target="legacyDiagramText8.bin"/></Relationships>
</file>

<file path=ppt/drawings/_rels/vmlDrawing3.vml.rels><?xml version="1.0" encoding="UTF-8" standalone="yes"?>
<Relationships xmlns="http://schemas.openxmlformats.org/package/2006/relationships"><Relationship Id="rId3" Type="http://schemas.microsoft.com/office/2006/relationships/legacyDiagramText" Target="legacyDiagramText11.bin"/><Relationship Id="rId2" Type="http://schemas.microsoft.com/office/2006/relationships/legacyDiagramText" Target="legacyDiagramText10.bin"/><Relationship Id="rId1" Type="http://schemas.microsoft.com/office/2006/relationships/legacyDiagramText" Target="legacyDiagramText9.bin"/><Relationship Id="rId4" Type="http://schemas.microsoft.com/office/2006/relationships/legacyDiagramText" Target="legacyDiagramText12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123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5124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125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126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127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128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5129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130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13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134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CA619D9-CE19-4AE6-8274-CE0AE0689F2E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4977F7-51CA-497B-9095-5C95369B737D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AC8855-E771-4C49-919C-75C9E7584732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Başlık ve Diyagram veya Kuruluş Grafiğ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SmartArt Yer Tutucusu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DD72F6-E45B-4591-8886-830FB6225C48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7DA0A21-FCD2-4F8E-A6CB-6C9A47C62B8C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Başlık, İçeri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6A90A56-B784-4226-91AA-A32EC1DF50E8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52834DD-7924-45C5-AFFB-84D0CE1314E6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110E40-8996-4472-9389-619FE6D899ED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993FC3-939F-4AB9-AE8C-D0B2DF97658B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73AAE2-E038-4A89-ADB2-9B54AD1E27D9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B23C8E-3E0F-4AE8-9402-5FEE8DC0C465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9D965B-DB72-4C9B-ABD4-DE5050D28792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3" name="2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0C6EE3-39D7-44E6-85CD-B7020400B252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F6F222-9084-4932-A709-B37C3679DEDE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2E667F-EB51-4523-AAFA-AE05EB2C703A}" type="slidenum">
              <a:rPr lang="tr-TR"/>
              <a:pPr/>
              <a:t>‹#›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94D4FCE3-045A-42FB-875C-CFD747B13CC8}" type="slidenum">
              <a:rPr lang="tr-TR"/>
              <a:pPr/>
              <a:t>‹#›</a:t>
            </a:fld>
            <a:endParaRPr lang="tr-TR"/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4101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410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0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04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05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0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410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10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başlık stili için tıklatın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tr-TR"/>
              <a:t>Sitoplazma ve Organeller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Endoplazmik Retikulum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400"/>
              <a:t>Memeli olgun alyuvarı ve trombositler dışındaki ökaryotik hücrelerde bulunur.</a:t>
            </a:r>
          </a:p>
          <a:p>
            <a:r>
              <a:rPr lang="tr-TR" sz="2400"/>
              <a:t>Hücre zarı ile çekirdek zaı arasında madde alış-verişi yapar.</a:t>
            </a:r>
          </a:p>
          <a:p>
            <a:r>
              <a:rPr lang="tr-TR" sz="2400"/>
              <a:t>Hücre bölünürken kaybolur.</a:t>
            </a:r>
          </a:p>
          <a:p>
            <a:r>
              <a:rPr lang="tr-TR" sz="2400"/>
              <a:t>2 çeşidi vardır:DER ve GER</a:t>
            </a:r>
          </a:p>
        </p:txBody>
      </p:sp>
      <p:pic>
        <p:nvPicPr>
          <p:cNvPr id="22534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209" y="620688"/>
            <a:ext cx="594496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91680" y="371703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562" y="1714500"/>
            <a:ext cx="59340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79712" y="393305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7" y="1552575"/>
            <a:ext cx="61436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835696" y="458112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277" y="764704"/>
            <a:ext cx="662910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923928" y="5517232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1411" y="2348880"/>
            <a:ext cx="741682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444208" y="44371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006" y="1916832"/>
            <a:ext cx="7257586" cy="36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940152" y="458112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6401" y="2132856"/>
            <a:ext cx="706401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139952" y="48691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472" y="476672"/>
            <a:ext cx="6192688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270892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50433"/>
            <a:ext cx="6616587" cy="474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501317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545" y="1700808"/>
            <a:ext cx="6440930" cy="381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547664" y="458112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GER</a:t>
            </a:r>
          </a:p>
        </p:txBody>
      </p:sp>
      <p:pic>
        <p:nvPicPr>
          <p:cNvPr id="2458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GER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800"/>
              <a:t>Protein sentezinin hızlı olduğu hücrelerde gelişmiştir.</a:t>
            </a:r>
          </a:p>
          <a:p>
            <a:r>
              <a:rPr lang="tr-TR" sz="2800"/>
              <a:t>Proteinlerin taşınması ve şekil almasından sorumludur.</a:t>
            </a:r>
          </a:p>
          <a:p>
            <a:endParaRPr lang="tr-TR" sz="2800"/>
          </a:p>
        </p:txBody>
      </p:sp>
      <p:pic>
        <p:nvPicPr>
          <p:cNvPr id="2663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DER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400"/>
              <a:t>Üzerinde ribozom taşımaz.</a:t>
            </a:r>
          </a:p>
          <a:p>
            <a:r>
              <a:rPr lang="tr-TR" sz="2400"/>
              <a:t>Karaciğer hüc. de kolesterol ve safra yapımı gibi olaylarda; steroit hormonlarının sentezi ve salgılanışında;yağların iletiminde;klor iyonlarının atılmasında;çizgili kas hüc.’lerinin kasılma-gevşeme olaylarında görev alır.</a:t>
            </a:r>
          </a:p>
        </p:txBody>
      </p:sp>
      <p:pic>
        <p:nvPicPr>
          <p:cNvPr id="2867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ER’nin Görevleri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Hücre içi madde taşınması</a:t>
            </a:r>
          </a:p>
          <a:p>
            <a:r>
              <a:rPr lang="tr-TR"/>
              <a:t>Çekirdek zarının oluşumu</a:t>
            </a:r>
          </a:p>
          <a:p>
            <a:r>
              <a:rPr lang="tr-TR"/>
              <a:t>Kasın kasılma-gevşemesinde</a:t>
            </a:r>
          </a:p>
          <a:p>
            <a:r>
              <a:rPr lang="tr-TR"/>
              <a:t>Proteinlerin golgi organeline taşınması</a:t>
            </a:r>
          </a:p>
          <a:p>
            <a:endParaRPr lang="tr-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GOLGİ(Diktiyozom)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800" dirty="0"/>
              <a:t>Çekirdek ve </a:t>
            </a:r>
            <a:r>
              <a:rPr lang="tr-TR" sz="2800" dirty="0" err="1"/>
              <a:t>sentrozom</a:t>
            </a:r>
            <a:r>
              <a:rPr lang="tr-TR" sz="2800" dirty="0"/>
              <a:t> civarında bulunan kanalcık ve keseciklerden oluşmuş yapı</a:t>
            </a:r>
          </a:p>
          <a:p>
            <a:r>
              <a:rPr lang="tr-TR" sz="2800" dirty="0"/>
              <a:t>Memeli alyuvar ve </a:t>
            </a:r>
            <a:r>
              <a:rPr lang="tr-TR" sz="2800" dirty="0" smtClean="0"/>
              <a:t>olgun sperm </a:t>
            </a:r>
            <a:r>
              <a:rPr lang="tr-TR" sz="2800" dirty="0" err="1"/>
              <a:t>hüc</a:t>
            </a:r>
            <a:r>
              <a:rPr lang="tr-TR" sz="2800" dirty="0"/>
              <a:t>.’</a:t>
            </a:r>
            <a:r>
              <a:rPr lang="tr-TR" sz="2800" dirty="0" err="1"/>
              <a:t>leri</a:t>
            </a:r>
            <a:r>
              <a:rPr lang="tr-TR" sz="2800" dirty="0"/>
              <a:t> hariç tüm </a:t>
            </a:r>
            <a:r>
              <a:rPr lang="tr-TR" sz="2800" dirty="0" err="1"/>
              <a:t>ökaryotik</a:t>
            </a:r>
            <a:r>
              <a:rPr lang="tr-TR" sz="2800" dirty="0"/>
              <a:t> </a:t>
            </a:r>
            <a:r>
              <a:rPr lang="tr-TR" sz="2800" dirty="0" err="1"/>
              <a:t>hüc</a:t>
            </a:r>
            <a:r>
              <a:rPr lang="tr-TR" sz="2800" dirty="0"/>
              <a:t>.’</a:t>
            </a:r>
            <a:r>
              <a:rPr lang="tr-TR" sz="2800" dirty="0" err="1"/>
              <a:t>lerde</a:t>
            </a:r>
            <a:r>
              <a:rPr lang="tr-TR" sz="2800" dirty="0"/>
              <a:t> bulunur.</a:t>
            </a:r>
          </a:p>
          <a:p>
            <a:endParaRPr lang="tr-TR" sz="2800" dirty="0"/>
          </a:p>
          <a:p>
            <a:endParaRPr lang="tr-TR" sz="2800" dirty="0"/>
          </a:p>
        </p:txBody>
      </p:sp>
      <p:pic>
        <p:nvPicPr>
          <p:cNvPr id="3174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379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3379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Golgi Görevleri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ER’nin taşıdığı proteinlere lipit,glikoz gibi moleküllerin eklenmesini sağlar.</a:t>
            </a:r>
          </a:p>
          <a:p>
            <a:r>
              <a:rPr lang="tr-TR"/>
              <a:t>Koful ve lizozom organellerinin oluşmasını sağlar</a:t>
            </a:r>
          </a:p>
          <a:p>
            <a:r>
              <a:rPr lang="tr-TR"/>
              <a:t>Salgı ve depo organeli olarak iş görür.</a:t>
            </a:r>
          </a:p>
          <a:p>
            <a:r>
              <a:rPr lang="tr-TR"/>
              <a:t>Hücre çeperinin oluşmasında görev alır.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GOLGİ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smtClean="0"/>
              <a:t>ER ürünleri </a:t>
            </a:r>
            <a:r>
              <a:rPr lang="tr-TR" sz="2800" dirty="0" err="1" smtClean="0"/>
              <a:t>golgide</a:t>
            </a:r>
            <a:r>
              <a:rPr lang="tr-TR" sz="2800" dirty="0" smtClean="0"/>
              <a:t> değişikliğe uğratılır. Salgı ürünlerinin modifikasyonu gerçekleştirilir.Örnek: </a:t>
            </a:r>
            <a:r>
              <a:rPr lang="tr-TR" sz="2800" dirty="0" err="1" smtClean="0"/>
              <a:t>Glikolipit</a:t>
            </a:r>
            <a:r>
              <a:rPr lang="tr-TR" sz="2800" dirty="0" smtClean="0"/>
              <a:t>,</a:t>
            </a:r>
            <a:r>
              <a:rPr lang="tr-TR" sz="2800" dirty="0" err="1" smtClean="0"/>
              <a:t>glikoprotein</a:t>
            </a:r>
            <a:r>
              <a:rPr lang="tr-TR" sz="2800" dirty="0" smtClean="0"/>
              <a:t>,</a:t>
            </a:r>
            <a:r>
              <a:rPr lang="tr-TR" sz="2800" dirty="0" err="1" smtClean="0"/>
              <a:t>proteoglikan</a:t>
            </a:r>
            <a:r>
              <a:rPr lang="tr-TR" sz="2800" dirty="0" smtClean="0"/>
              <a:t> vb üretimi gibi</a:t>
            </a:r>
          </a:p>
          <a:p>
            <a:pPr>
              <a:buFontTx/>
              <a:buChar char="-"/>
            </a:pPr>
            <a:r>
              <a:rPr lang="tr-TR" sz="2800" dirty="0" err="1" smtClean="0"/>
              <a:t>ER’de</a:t>
            </a:r>
            <a:r>
              <a:rPr lang="tr-TR" sz="2800" dirty="0" smtClean="0"/>
              <a:t> sentezlenen maddelere son şeklini vermek</a:t>
            </a:r>
          </a:p>
          <a:p>
            <a:pPr>
              <a:buFontTx/>
              <a:buChar char="-"/>
            </a:pPr>
            <a:r>
              <a:rPr lang="tr-TR" sz="2800" dirty="0" smtClean="0"/>
              <a:t> Bu maddeleri bir </a:t>
            </a:r>
            <a:r>
              <a:rPr lang="tr-TR" sz="2800" dirty="0" err="1" smtClean="0"/>
              <a:t>membranla</a:t>
            </a:r>
            <a:r>
              <a:rPr lang="tr-TR" sz="2800" dirty="0" smtClean="0"/>
              <a:t> çevrelemek, paketlemek</a:t>
            </a:r>
          </a:p>
          <a:p>
            <a:pPr>
              <a:buFontTx/>
              <a:buChar char="-"/>
            </a:pPr>
            <a:r>
              <a:rPr lang="tr-TR" sz="2800" dirty="0" smtClean="0"/>
              <a:t> Hücre zarının yenilenmesi ve yüzeyinin genişletilmesi</a:t>
            </a:r>
          </a:p>
          <a:p>
            <a:pPr>
              <a:buFontTx/>
              <a:buChar char="-"/>
            </a:pPr>
            <a:r>
              <a:rPr lang="tr-TR" sz="2800" dirty="0" smtClean="0"/>
              <a:t> </a:t>
            </a:r>
            <a:r>
              <a:rPr lang="tr-TR" sz="2800" dirty="0" err="1" smtClean="0"/>
              <a:t>Lizozom</a:t>
            </a:r>
            <a:r>
              <a:rPr lang="tr-TR" sz="2800" dirty="0" smtClean="0"/>
              <a:t> oluşturmak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Üçü Bir Arada</a:t>
            </a:r>
          </a:p>
        </p:txBody>
      </p:sp>
      <p:pic>
        <p:nvPicPr>
          <p:cNvPr id="3891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600200"/>
            <a:ext cx="8229600" cy="50292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Sitoplazma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Hücre zarı ve çekirdek arasını dolduran yumurta akı kıvamındaki (kolloidal) madde</a:t>
            </a:r>
          </a:p>
          <a:p>
            <a:r>
              <a:rPr lang="tr-TR"/>
              <a:t>Büyük bölümünü su oluşturur.Su oranı hücrenin özelliğine ve yaşına göre değişir.</a:t>
            </a:r>
          </a:p>
          <a:p>
            <a:r>
              <a:rPr lang="tr-TR"/>
              <a:t>Organik ve inorganik madde oranı %10-40 arasında değişebilir.</a:t>
            </a:r>
          </a:p>
          <a:p>
            <a:r>
              <a:rPr lang="tr-TR"/>
              <a:t>Sitoplazma durgun ve homojen bir yapı değildir.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Muhteşem Üçlü</a:t>
            </a:r>
          </a:p>
        </p:txBody>
      </p:sp>
      <p:pic>
        <p:nvPicPr>
          <p:cNvPr id="3686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36870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/>
      </p:pic>
      <p:pic>
        <p:nvPicPr>
          <p:cNvPr id="36872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LİZOZOM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400"/>
              <a:t>İçlerinde hidrolitik enzimler bulunan organel</a:t>
            </a:r>
          </a:p>
          <a:p>
            <a:r>
              <a:rPr lang="tr-TR" sz="2400"/>
              <a:t>Hücre içi yada dışı kökenli maddeleri sindirir</a:t>
            </a:r>
          </a:p>
          <a:p>
            <a:r>
              <a:rPr lang="tr-TR" sz="2400"/>
              <a:t>Ribozom,ER ve golgi üçlüsü tarafından oluşturulur</a:t>
            </a:r>
          </a:p>
          <a:p>
            <a:r>
              <a:rPr lang="tr-TR" sz="2400"/>
              <a:t>Lizozom içindeki enzimler lizozom içinde aktif değildir.</a:t>
            </a:r>
          </a:p>
          <a:p>
            <a:r>
              <a:rPr lang="tr-TR" sz="2400"/>
              <a:t>Lizozom,besin kofulu ile birleşince aktif hale geçer.</a:t>
            </a:r>
          </a:p>
        </p:txBody>
      </p:sp>
      <p:pic>
        <p:nvPicPr>
          <p:cNvPr id="3994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Rectangle 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LİZOZOM</a:t>
            </a:r>
          </a:p>
        </p:txBody>
      </p:sp>
      <p:pic>
        <p:nvPicPr>
          <p:cNvPr id="44040" name="Picture 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44041" name="Rectangle 9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tr-TR" sz="2400"/>
              <a:t>Hücre içinde bozulmuş,görevini yitirmiş yada yaşlanmış yapıları sindirir.</a:t>
            </a:r>
          </a:p>
          <a:p>
            <a:r>
              <a:rPr lang="tr-TR" sz="2400"/>
              <a:t>Hücre savunmasında rol oynar</a:t>
            </a:r>
          </a:p>
          <a:p>
            <a:r>
              <a:rPr lang="tr-TR" sz="2400"/>
              <a:t>Hareketsiz kalan kasların erimesinde; kurbağa larvalarının başkalaşım olyında;programlanmış hücre ölümlerinde görev alır.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3" name="Rectangle 9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7114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47115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1752600" y="6324600"/>
            <a:ext cx="678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tr-TR"/>
              <a:t>Eğer hüc. Zarı yırtılırsa OTOLİZ olur.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Lizozom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Lizozomun</a:t>
            </a:r>
            <a:r>
              <a:rPr lang="tr-TR" dirty="0" smtClean="0"/>
              <a:t> etrafındaki zar ER ve </a:t>
            </a:r>
            <a:r>
              <a:rPr lang="tr-TR" dirty="0" err="1" smtClean="0"/>
              <a:t>golgi</a:t>
            </a:r>
            <a:r>
              <a:rPr lang="tr-TR" dirty="0" smtClean="0"/>
              <a:t> tarafından yapılır. İçerisindeki enzimler ribozomlarda üretilir. Üretilen enzimler ER ile taşınır. ER ile taşınan enzimler </a:t>
            </a:r>
            <a:r>
              <a:rPr lang="tr-TR" dirty="0" err="1" smtClean="0"/>
              <a:t>golgide</a:t>
            </a:r>
            <a:r>
              <a:rPr lang="tr-TR" dirty="0" smtClean="0"/>
              <a:t> paketlenerek </a:t>
            </a:r>
            <a:r>
              <a:rPr lang="tr-TR" dirty="0" err="1" smtClean="0"/>
              <a:t>lizozom</a:t>
            </a:r>
            <a:r>
              <a:rPr lang="tr-TR" dirty="0" smtClean="0"/>
              <a:t> oluşturulur.</a:t>
            </a:r>
          </a:p>
          <a:p>
            <a:r>
              <a:rPr lang="tr-TR" dirty="0" err="1" smtClean="0"/>
              <a:t>Lizozom</a:t>
            </a:r>
            <a:r>
              <a:rPr lang="tr-TR" dirty="0" smtClean="0"/>
              <a:t> </a:t>
            </a:r>
            <a:r>
              <a:rPr lang="tr-TR" dirty="0" err="1" smtClean="0"/>
              <a:t>otofajiden</a:t>
            </a:r>
            <a:r>
              <a:rPr lang="tr-TR" dirty="0" smtClean="0"/>
              <a:t> de sorumludur. Ömrünü tamamlamış,yıpranmış </a:t>
            </a:r>
            <a:r>
              <a:rPr lang="tr-TR" dirty="0" err="1" smtClean="0"/>
              <a:t>organelleri</a:t>
            </a:r>
            <a:r>
              <a:rPr lang="tr-TR" dirty="0" smtClean="0"/>
              <a:t>, geri dönüşümde kullanır.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PEROKSİZOM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err="1" smtClean="0"/>
              <a:t>Lizozomların</a:t>
            </a:r>
            <a:r>
              <a:rPr lang="tr-TR" sz="2800" dirty="0" smtClean="0"/>
              <a:t> aksine </a:t>
            </a:r>
            <a:r>
              <a:rPr lang="tr-TR" sz="2800" dirty="0" err="1" smtClean="0"/>
              <a:t>peroksizomlar</a:t>
            </a:r>
            <a:r>
              <a:rPr lang="tr-TR" sz="2800" dirty="0" smtClean="0"/>
              <a:t> iç zar sisteminden tomurcuklanmayla oluşmazlar. Bu </a:t>
            </a:r>
            <a:r>
              <a:rPr lang="tr-TR" sz="2800" dirty="0" err="1" smtClean="0"/>
              <a:t>organel</a:t>
            </a:r>
            <a:r>
              <a:rPr lang="tr-TR" sz="2800" dirty="0" smtClean="0"/>
              <a:t>, protein ve lipitlerin </a:t>
            </a:r>
            <a:r>
              <a:rPr lang="tr-TR" sz="2800" dirty="0" err="1" smtClean="0"/>
              <a:t>sitozolde</a:t>
            </a:r>
            <a:r>
              <a:rPr lang="tr-TR" sz="2800" dirty="0" smtClean="0"/>
              <a:t> bir araya gelmesiyle oluşur ve belirli bir büyüklüğe ulaştığında ikiye ayrılarak sayıca artar.</a:t>
            </a:r>
          </a:p>
          <a:p>
            <a:r>
              <a:rPr lang="tr-TR" sz="2800" dirty="0" err="1" smtClean="0"/>
              <a:t>Peroksizomlar</a:t>
            </a:r>
            <a:r>
              <a:rPr lang="tr-TR" sz="2800" dirty="0" smtClean="0"/>
              <a:t> çeşitli </a:t>
            </a:r>
            <a:r>
              <a:rPr lang="tr-TR" sz="2800" dirty="0" err="1" smtClean="0"/>
              <a:t>metabolik</a:t>
            </a:r>
            <a:r>
              <a:rPr lang="tr-TR" sz="2800" dirty="0" smtClean="0"/>
              <a:t> işlevler sırasında H2O2’yi oluşturan ve bunu yıkan tek zarla çevrili </a:t>
            </a:r>
            <a:r>
              <a:rPr lang="tr-TR" sz="2800" dirty="0" err="1" smtClean="0"/>
              <a:t>organellerdir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İçlerinde </a:t>
            </a:r>
            <a:r>
              <a:rPr lang="tr-TR" sz="2800" dirty="0" err="1" smtClean="0"/>
              <a:t>hidrolitik</a:t>
            </a:r>
            <a:r>
              <a:rPr lang="tr-TR" sz="2800" dirty="0" smtClean="0"/>
              <a:t> enzimler bulunmaz. Çeşitli </a:t>
            </a:r>
            <a:r>
              <a:rPr lang="tr-TR" sz="2800" dirty="0" err="1" smtClean="0"/>
              <a:t>substratlardan</a:t>
            </a:r>
            <a:r>
              <a:rPr lang="tr-TR" sz="2800" dirty="0" smtClean="0"/>
              <a:t> oksijene hidrojen aktararak yan ürün olarak hidrojen peroksit oluşturan enzimler içerir.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Peroksizom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smtClean="0"/>
              <a:t>Hidrojen peroksit en kuvvetli serbest radikal olup, hücreler için son derece </a:t>
            </a:r>
            <a:r>
              <a:rPr lang="tr-TR" sz="2800" dirty="0" err="1" smtClean="0"/>
              <a:t>toksiktir</a:t>
            </a:r>
            <a:r>
              <a:rPr lang="tr-TR" sz="2800" dirty="0" smtClean="0"/>
              <a:t>.</a:t>
            </a:r>
            <a:r>
              <a:rPr lang="tr-TR" sz="2800" dirty="0" err="1" smtClean="0"/>
              <a:t>Peroksizomlar</a:t>
            </a:r>
            <a:r>
              <a:rPr lang="tr-TR" sz="2800" dirty="0" smtClean="0"/>
              <a:t>, bu gibi durumlarda hücreyi hidrojen peroksitten,  diğer serbest radikallerden ve </a:t>
            </a:r>
            <a:r>
              <a:rPr lang="tr-TR" sz="2800" dirty="0" err="1" smtClean="0"/>
              <a:t>toksik</a:t>
            </a:r>
            <a:r>
              <a:rPr lang="tr-TR" sz="2800" dirty="0" smtClean="0"/>
              <a:t> maddelerden korurlar. </a:t>
            </a:r>
          </a:p>
          <a:p>
            <a:r>
              <a:rPr lang="tr-TR" sz="2800" dirty="0" smtClean="0"/>
              <a:t>İçerdiği enzim çeşitleri </a:t>
            </a:r>
            <a:r>
              <a:rPr lang="tr-TR" sz="2800" dirty="0" err="1" smtClean="0"/>
              <a:t>katalaz</a:t>
            </a:r>
            <a:r>
              <a:rPr lang="tr-TR" sz="2800" dirty="0" smtClean="0"/>
              <a:t> ve </a:t>
            </a:r>
            <a:r>
              <a:rPr lang="tr-TR" sz="2800" dirty="0" err="1" smtClean="0"/>
              <a:t>oksidazlardır</a:t>
            </a:r>
            <a:r>
              <a:rPr lang="tr-TR" sz="2800" dirty="0" smtClean="0"/>
              <a:t>. </a:t>
            </a:r>
          </a:p>
          <a:p>
            <a:r>
              <a:rPr lang="tr-TR" sz="2800" dirty="0" err="1" smtClean="0"/>
              <a:t>Glioksizom</a:t>
            </a:r>
            <a:r>
              <a:rPr lang="tr-TR" sz="2800" dirty="0" smtClean="0"/>
              <a:t> özelleşmiş bir </a:t>
            </a:r>
            <a:r>
              <a:rPr lang="tr-TR" sz="2800" dirty="0" err="1" smtClean="0"/>
              <a:t>peroksizomdur</a:t>
            </a:r>
            <a:r>
              <a:rPr lang="tr-TR" sz="2800" dirty="0" smtClean="0"/>
              <a:t>.Bitki tohumlarının yağ depolayan dokularında yer alır ve yağ asitlerinin şekere dönüşümünü başlatan enzim içerir.Bu de filizlenen tohum için enerji kaynağı olarak kullanılır.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KOFULLAR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Hücre zarından,ER.’den,golgi’den ve çekirdek zarından oluşturulabilen organel</a:t>
            </a:r>
          </a:p>
          <a:p>
            <a:r>
              <a:rPr lang="tr-TR"/>
              <a:t>Kofulların içi koful özsuyu ile doludur.</a:t>
            </a:r>
          </a:p>
          <a:p>
            <a:r>
              <a:rPr lang="tr-TR"/>
              <a:t>İçlerinde tuz,KH.,organik asit gibi moleküller bulunur.</a:t>
            </a:r>
          </a:p>
          <a:p>
            <a:r>
              <a:rPr lang="tr-TR"/>
              <a:t>Bazı bitki hüc.’lerinde renk oluşumuna yol açar.Antokyan maddesi koful sıvısının pH derecesine göre renk değiştirir.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KOFUL ÇEŞİTLERİ</a:t>
            </a:r>
          </a:p>
        </p:txBody>
      </p:sp>
      <p:graphicFrame>
        <p:nvGraphicFramePr>
          <p:cNvPr id="55302" name="Organization Chart 6"/>
          <p:cNvGraphicFramePr>
            <a:graphicFrameLocks/>
          </p:cNvGraphicFramePr>
          <p:nvPr>
            <p:ph type="dgm" idx="1"/>
          </p:nvPr>
        </p:nvGraphicFramePr>
        <p:xfrm>
          <a:off x="457200" y="1614488"/>
          <a:ext cx="8229600" cy="4495800"/>
        </p:xfrm>
        <a:graphic>
          <a:graphicData uri="http://schemas.openxmlformats.org/drawingml/2006/compatibility">
            <com:legacyDrawing xmlns:com="http://schemas.openxmlformats.org/drawingml/2006/compatibility" spid="_x0000_s5530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b="1" dirty="0" smtClean="0"/>
              <a:t>Merkezi koful</a:t>
            </a:r>
            <a:r>
              <a:rPr lang="tr-TR" sz="2800" dirty="0" smtClean="0"/>
              <a:t>:Bitki hücrelerinde bulunur. Merkezi koful, iç zar sisteminin parçası olan ve </a:t>
            </a:r>
            <a:r>
              <a:rPr lang="tr-TR" sz="2800" dirty="0" err="1" smtClean="0"/>
              <a:t>tonoplast</a:t>
            </a:r>
            <a:r>
              <a:rPr lang="tr-TR" sz="2800" dirty="0" smtClean="0"/>
              <a:t> adı verilen bir zarla çevrilidir. Merkezi koful, küçük kofulların birleşmesiyle oluşur. </a:t>
            </a:r>
          </a:p>
          <a:p>
            <a:r>
              <a:rPr lang="tr-TR" sz="2800" dirty="0" smtClean="0"/>
              <a:t>Bitki hücrelerinin merkezi kofulu çeşitli işlevlere sahiptir. Örnek:</a:t>
            </a:r>
            <a:r>
              <a:rPr lang="tr-TR" sz="2800" dirty="0" err="1" smtClean="0"/>
              <a:t>Önmeli</a:t>
            </a:r>
            <a:r>
              <a:rPr lang="tr-TR" sz="2800" dirty="0" smtClean="0"/>
              <a:t> organik bileşikleri depolayabilir. Tohumlarda protein depolayabilir. Potasyum ve klor da depolanabilir. Bazı kofullar hücrelere renk veren pigmentler içerir.</a:t>
            </a:r>
          </a:p>
          <a:p>
            <a:r>
              <a:rPr lang="tr-TR" sz="2800" dirty="0" smtClean="0"/>
              <a:t>Koful,bitki hücrelerinin büyümesinde de temel rol oynar. Kofulun su </a:t>
            </a:r>
            <a:r>
              <a:rPr lang="tr-TR" sz="2800" dirty="0" err="1" smtClean="0"/>
              <a:t>absorblamasıyla</a:t>
            </a:r>
            <a:r>
              <a:rPr lang="tr-TR" sz="2800" dirty="0" smtClean="0"/>
              <a:t> bitki hücresi uzar.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Organeller</a:t>
            </a:r>
          </a:p>
        </p:txBody>
      </p:sp>
      <p:graphicFrame>
        <p:nvGraphicFramePr>
          <p:cNvPr id="8198" name="Organization Chart 6"/>
          <p:cNvGraphicFramePr>
            <a:graphicFrameLocks/>
          </p:cNvGraphicFramePr>
          <p:nvPr>
            <p:ph type="dgm" idx="1"/>
          </p:nvPr>
        </p:nvGraphicFramePr>
        <p:xfrm>
          <a:off x="457200" y="1614488"/>
          <a:ext cx="8229600" cy="4495800"/>
        </p:xfrm>
        <a:graphic>
          <a:graphicData uri="http://schemas.openxmlformats.org/drawingml/2006/compatibility">
            <com:legacyDrawing xmlns:com="http://schemas.openxmlformats.org/drawingml/2006/compatibility" spid="_x0000_s8198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734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5735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198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600200"/>
            <a:ext cx="8229600" cy="52578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MİTOKONDRİ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MİTOKONDRİ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 smtClean="0"/>
              <a:t>Memelilerin olgun alyuvarları hariç, oksijenli solunum yapan tüm </a:t>
            </a:r>
            <a:r>
              <a:rPr lang="tr-TR" sz="2400" dirty="0" err="1" smtClean="0"/>
              <a:t>ökaryot</a:t>
            </a:r>
            <a:r>
              <a:rPr lang="tr-TR" sz="2400" dirty="0" smtClean="0"/>
              <a:t> hücrelerde bulunur.</a:t>
            </a:r>
          </a:p>
          <a:p>
            <a:r>
              <a:rPr lang="tr-TR" sz="2400" dirty="0" err="1" smtClean="0"/>
              <a:t>Organellerin</a:t>
            </a:r>
            <a:r>
              <a:rPr lang="tr-TR" sz="2400" dirty="0" smtClean="0"/>
              <a:t> en büyüğüdür.</a:t>
            </a:r>
          </a:p>
          <a:p>
            <a:r>
              <a:rPr lang="tr-TR" sz="2400" dirty="0" smtClean="0"/>
              <a:t>ATP sentezler (SDF ve OF). Kendine ait DNA,RNA ve ribozomları bulunur.</a:t>
            </a:r>
          </a:p>
          <a:p>
            <a:r>
              <a:rPr lang="tr-TR" sz="2400" dirty="0" smtClean="0"/>
              <a:t>İnsanlar mitokondrilerini yumurta hücresinden yani anneden alır.</a:t>
            </a:r>
          </a:p>
          <a:p>
            <a:r>
              <a:rPr lang="tr-TR" sz="2400" b="1" dirty="0" smtClean="0"/>
              <a:t>Mitokondri faaliyeti artan bir hücrede</a:t>
            </a:r>
            <a:r>
              <a:rPr lang="tr-TR" sz="2400" dirty="0" smtClean="0"/>
              <a:t>:</a:t>
            </a:r>
          </a:p>
          <a:p>
            <a:r>
              <a:rPr lang="tr-TR" sz="2400" dirty="0" smtClean="0"/>
              <a:t>1.CO2 artar</a:t>
            </a:r>
          </a:p>
          <a:p>
            <a:r>
              <a:rPr lang="tr-TR" sz="2400" dirty="0" smtClean="0"/>
              <a:t>2.</a:t>
            </a:r>
            <a:r>
              <a:rPr lang="tr-TR" sz="2400" dirty="0" err="1" smtClean="0"/>
              <a:t>pH</a:t>
            </a:r>
            <a:r>
              <a:rPr lang="tr-TR" sz="2400" dirty="0" smtClean="0"/>
              <a:t> düşer</a:t>
            </a:r>
          </a:p>
          <a:p>
            <a:r>
              <a:rPr lang="tr-TR" sz="2400" dirty="0" smtClean="0"/>
              <a:t>3.ATP ve ısı artışı olur</a:t>
            </a:r>
          </a:p>
          <a:p>
            <a:r>
              <a:rPr lang="tr-TR" sz="2400" dirty="0" smtClean="0"/>
              <a:t>4.Organik </a:t>
            </a:r>
            <a:r>
              <a:rPr lang="tr-TR" sz="2400" dirty="0" err="1" smtClean="0"/>
              <a:t>monomer</a:t>
            </a:r>
            <a:r>
              <a:rPr lang="tr-TR" sz="2400" dirty="0" smtClean="0"/>
              <a:t> ve Su miktarı artar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4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6144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349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451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6451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MİTOKONDRİ VE ENDOSİMBİYOZ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2"/>
              </a:buBlip>
            </a:pPr>
            <a:r>
              <a:rPr lang="tr-TR" dirty="0" smtClean="0"/>
              <a:t>Kendisine ait DNA ve ribozomları var.</a:t>
            </a:r>
          </a:p>
          <a:p>
            <a:pPr>
              <a:buFontTx/>
              <a:buBlip>
                <a:blip r:embed="rId2"/>
              </a:buBlip>
            </a:pPr>
            <a:r>
              <a:rPr lang="tr-TR" dirty="0" smtClean="0"/>
              <a:t> Bölünmesi </a:t>
            </a:r>
            <a:r>
              <a:rPr lang="tr-TR" dirty="0" err="1" smtClean="0"/>
              <a:t>prokaryotik</a:t>
            </a:r>
            <a:r>
              <a:rPr lang="tr-TR" dirty="0" smtClean="0"/>
              <a:t> bölünmeye çok benzer.</a:t>
            </a:r>
          </a:p>
          <a:p>
            <a:pPr>
              <a:buFontTx/>
              <a:buBlip>
                <a:blip r:embed="rId2"/>
              </a:buBlip>
            </a:pPr>
            <a:r>
              <a:rPr lang="tr-TR" dirty="0" smtClean="0"/>
              <a:t> Belli antibiyotiklere benzer yanıt verirler.</a:t>
            </a:r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999" y="3581400"/>
            <a:ext cx="7902201" cy="27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PLASTİTLER</a:t>
            </a:r>
          </a:p>
        </p:txBody>
      </p:sp>
      <p:graphicFrame>
        <p:nvGraphicFramePr>
          <p:cNvPr id="66566" name="Organization Chart 6"/>
          <p:cNvGraphicFramePr>
            <a:graphicFrameLocks/>
          </p:cNvGraphicFramePr>
          <p:nvPr>
            <p:ph type="dgm" idx="1"/>
          </p:nvPr>
        </p:nvGraphicFramePr>
        <p:xfrm>
          <a:off x="457200" y="1614488"/>
          <a:ext cx="8229600" cy="4495800"/>
        </p:xfrm>
        <a:graphic>
          <a:graphicData uri="http://schemas.openxmlformats.org/drawingml/2006/compatibility">
            <com:legacyDrawing xmlns:com="http://schemas.openxmlformats.org/drawingml/2006/compatibility" spid="_x0000_s66566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861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RİBOZOM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400"/>
              <a:t>En küçük hücre organeli</a:t>
            </a:r>
          </a:p>
          <a:p>
            <a:r>
              <a:rPr lang="tr-TR" sz="2400"/>
              <a:t>Virüsler hariç tüm hücrelerde bulunur.</a:t>
            </a:r>
          </a:p>
          <a:p>
            <a:r>
              <a:rPr lang="tr-TR" sz="2400"/>
              <a:t>ER, çekirdek zarı, sitoplazma,mitokondri ve kloroplastlarda bulunur.</a:t>
            </a:r>
          </a:p>
          <a:p>
            <a:r>
              <a:rPr lang="tr-TR" sz="2400"/>
              <a:t>RNA ve proteinden yapılmış 2 alt birimden oluşur.</a:t>
            </a:r>
          </a:p>
          <a:p>
            <a:r>
              <a:rPr lang="tr-TR" sz="2400"/>
              <a:t>Protein sentezinin yapıldığı organeldir.</a:t>
            </a:r>
          </a:p>
        </p:txBody>
      </p:sp>
      <p:pic>
        <p:nvPicPr>
          <p:cNvPr id="1024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066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70662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270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7271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47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Bir bitki hücresinde kloroplast faaliyeti artarsa:</a:t>
            </a:r>
          </a:p>
          <a:p>
            <a:r>
              <a:rPr lang="tr-TR" dirty="0" smtClean="0"/>
              <a:t>1.CO2 azalır.</a:t>
            </a:r>
            <a:r>
              <a:rPr lang="tr-TR" dirty="0" err="1" smtClean="0"/>
              <a:t>pH</a:t>
            </a:r>
            <a:r>
              <a:rPr lang="tr-TR" dirty="0" smtClean="0"/>
              <a:t> artar.</a:t>
            </a:r>
          </a:p>
          <a:p>
            <a:r>
              <a:rPr lang="tr-TR" dirty="0" smtClean="0"/>
              <a:t>2.Su miktarı azalır.</a:t>
            </a:r>
          </a:p>
          <a:p>
            <a:r>
              <a:rPr lang="tr-TR" dirty="0" smtClean="0"/>
              <a:t>Organik </a:t>
            </a:r>
            <a:r>
              <a:rPr lang="tr-TR" dirty="0" err="1" smtClean="0"/>
              <a:t>monomer</a:t>
            </a:r>
            <a:r>
              <a:rPr lang="tr-TR" dirty="0" smtClean="0"/>
              <a:t> miktarı artar</a:t>
            </a:r>
          </a:p>
          <a:p>
            <a:r>
              <a:rPr lang="tr-TR" dirty="0" smtClean="0"/>
              <a:t>Hücre yoğunluğu artar</a:t>
            </a:r>
          </a:p>
          <a:p>
            <a:r>
              <a:rPr lang="tr-TR" dirty="0" smtClean="0"/>
              <a:t>Bitkinin canlı olan bazı hücrelerinde (</a:t>
            </a:r>
            <a:r>
              <a:rPr lang="tr-TR" dirty="0" err="1" smtClean="0"/>
              <a:t>epidermis</a:t>
            </a:r>
            <a:r>
              <a:rPr lang="tr-TR" dirty="0" smtClean="0"/>
              <a:t> ve kök </a:t>
            </a:r>
            <a:r>
              <a:rPr lang="tr-TR" dirty="0" err="1" smtClean="0"/>
              <a:t>hüc</a:t>
            </a:r>
            <a:r>
              <a:rPr lang="tr-TR" dirty="0" smtClean="0"/>
              <a:t>) kloroplast bulunmaz.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Mitokondri-Kloroplast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Çift zarla çevrili,dış katman zar düz,iç zar kıvrımlı yapıda</a:t>
            </a:r>
          </a:p>
          <a:p>
            <a:r>
              <a:rPr lang="tr-TR"/>
              <a:t>DNA,RNA,Ribozom yapıları var</a:t>
            </a:r>
          </a:p>
          <a:p>
            <a:r>
              <a:rPr lang="tr-TR"/>
              <a:t>ATP üretilir.</a:t>
            </a:r>
          </a:p>
          <a:p>
            <a:r>
              <a:rPr lang="tr-TR"/>
              <a:t>Ets elemanları iç zarda bulunur</a:t>
            </a:r>
          </a:p>
          <a:p>
            <a:endParaRPr lang="tr-T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Mitokondri-Kloroplast</a:t>
            </a: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dirty="0"/>
              <a:t>Oksijenli solunum ile ATP </a:t>
            </a:r>
            <a:r>
              <a:rPr lang="tr-TR" dirty="0" err="1"/>
              <a:t>üretlir</a:t>
            </a:r>
            <a:r>
              <a:rPr lang="tr-TR" dirty="0"/>
              <a:t>.</a:t>
            </a:r>
          </a:p>
          <a:p>
            <a:r>
              <a:rPr lang="tr-TR" dirty="0"/>
              <a:t>Organik maddeden inorganik madde üretir</a:t>
            </a:r>
          </a:p>
          <a:p>
            <a:r>
              <a:rPr lang="tr-TR" dirty="0"/>
              <a:t>Bitki,hayvan hücrelerinde bulunur.</a:t>
            </a:r>
          </a:p>
          <a:p>
            <a:endParaRPr lang="tr-TR" dirty="0"/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tr-TR"/>
              <a:t>Fotosentez ile ATP üretir</a:t>
            </a:r>
          </a:p>
          <a:p>
            <a:r>
              <a:rPr lang="tr-TR"/>
              <a:t>İnorganik maddeden organik madde üretir.</a:t>
            </a:r>
          </a:p>
          <a:p>
            <a:r>
              <a:rPr lang="tr-TR"/>
              <a:t>Pigmentler taşır</a:t>
            </a:r>
          </a:p>
          <a:p>
            <a:r>
              <a:rPr lang="tr-TR"/>
              <a:t>Bitki hüc. bulunur</a:t>
            </a:r>
          </a:p>
        </p:txBody>
      </p:sp>
      <p:sp>
        <p:nvSpPr>
          <p:cNvPr id="5" name="4 Yuvarlatılmış Dikdörtgen"/>
          <p:cNvSpPr/>
          <p:nvPr/>
        </p:nvSpPr>
        <p:spPr>
          <a:xfrm>
            <a:off x="990600" y="4953000"/>
            <a:ext cx="698477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UYARI: Kloroplastlarda üretilen ATP sadece fotosentez olayında kullanılırken,mitokondride üretilen ATP tüm hücresel faaliyetler için kullanılır.</a:t>
            </a:r>
            <a:endParaRPr lang="tr-T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Bitki-Hayvan Hüc</a:t>
            </a:r>
          </a:p>
        </p:txBody>
      </p:sp>
      <p:pic>
        <p:nvPicPr>
          <p:cNvPr id="78853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788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2160588"/>
            <a:ext cx="4038600" cy="34036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ÇEKİRDEK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 smtClean="0"/>
              <a:t>Memeli olgun alyuvarları hariç tüm </a:t>
            </a:r>
            <a:r>
              <a:rPr lang="tr-TR" sz="2800" dirty="0" err="1" smtClean="0"/>
              <a:t>ökaryot</a:t>
            </a:r>
            <a:r>
              <a:rPr lang="tr-TR" sz="2800" dirty="0" smtClean="0"/>
              <a:t> hücrelerde bulunur.</a:t>
            </a:r>
          </a:p>
          <a:p>
            <a:r>
              <a:rPr lang="tr-TR" sz="2800" dirty="0" smtClean="0"/>
              <a:t>Şekli,büyüklüğü,sayısı ve konumu bulunduğu hücreye göre değişir.</a:t>
            </a:r>
          </a:p>
          <a:p>
            <a:r>
              <a:rPr lang="tr-TR" sz="2800" dirty="0" smtClean="0"/>
              <a:t>Çekirdek büyüklüğü ile sitoplazma miktarı arasında belirli bir oran vardır. Az sitoplazmalı hücrelerde çekirdek de küçüktür.</a:t>
            </a:r>
          </a:p>
          <a:p>
            <a:r>
              <a:rPr lang="tr-TR" sz="2800" dirty="0" smtClean="0"/>
              <a:t>Çekirdek sayısı fazla olan hücreler vardır. Örnek: </a:t>
            </a:r>
            <a:r>
              <a:rPr lang="tr-TR" sz="2800" dirty="0" err="1" smtClean="0"/>
              <a:t>Paramesyum’da</a:t>
            </a:r>
            <a:r>
              <a:rPr lang="tr-TR" sz="2800" dirty="0" smtClean="0"/>
              <a:t> 2 çekirdek, karaciğer ve çizgili kas hücrelerinde 2’den fazla çekirdek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33400"/>
            <a:ext cx="796681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Çekirdek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Yapısal olarak 4 kısımda incelenir:</a:t>
            </a:r>
            <a:endParaRPr lang="tr-TR" dirty="0"/>
          </a:p>
        </p:txBody>
      </p:sp>
      <p:graphicFrame>
        <p:nvGraphicFramePr>
          <p:cNvPr id="4" name="3 Diyagram"/>
          <p:cNvGraphicFramePr/>
          <p:nvPr/>
        </p:nvGraphicFramePr>
        <p:xfrm>
          <a:off x="762000" y="1447800"/>
          <a:ext cx="7772400" cy="50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4" descr="05_1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1667" b="14999"/>
          <a:stretch>
            <a:fillRect/>
          </a:stretch>
        </p:blipFill>
        <p:spPr bwMode="auto">
          <a:xfrm>
            <a:off x="1371600" y="381000"/>
            <a:ext cx="6096000" cy="3352830"/>
          </a:xfrm>
          <a:prstGeom prst="rect">
            <a:avLst/>
          </a:prstGeom>
          <a:noFill/>
        </p:spPr>
      </p:pic>
      <p:sp>
        <p:nvSpPr>
          <p:cNvPr id="5" name="4 Metin kutusu"/>
          <p:cNvSpPr txBox="1"/>
          <p:nvPr/>
        </p:nvSpPr>
        <p:spPr>
          <a:xfrm>
            <a:off x="323528" y="4365104"/>
            <a:ext cx="3744416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Ribozom aktivitesi artan bir hücrede</a:t>
            </a:r>
            <a:r>
              <a:rPr lang="tr-TR" sz="2400" dirty="0" smtClean="0"/>
              <a:t>:</a:t>
            </a:r>
          </a:p>
          <a:p>
            <a:r>
              <a:rPr lang="tr-TR" sz="2400" dirty="0" smtClean="0"/>
              <a:t>1.Aminoasit miktarı azalır.</a:t>
            </a:r>
          </a:p>
          <a:p>
            <a:r>
              <a:rPr lang="tr-TR" sz="2400" dirty="0" smtClean="0"/>
              <a:t>2.Hücre </a:t>
            </a:r>
            <a:r>
              <a:rPr lang="tr-TR" sz="2400" dirty="0" err="1" smtClean="0"/>
              <a:t>pH’sı</a:t>
            </a:r>
            <a:r>
              <a:rPr lang="tr-TR" sz="2400" dirty="0" smtClean="0"/>
              <a:t> artar.</a:t>
            </a:r>
          </a:p>
          <a:p>
            <a:r>
              <a:rPr lang="tr-TR" sz="2400" dirty="0" smtClean="0"/>
              <a:t>3.ATP miktarı azalır.</a:t>
            </a:r>
            <a:endParaRPr lang="tr-TR" sz="2400" dirty="0"/>
          </a:p>
        </p:txBody>
      </p:sp>
      <p:sp>
        <p:nvSpPr>
          <p:cNvPr id="6" name="5 Metin kutusu"/>
          <p:cNvSpPr txBox="1"/>
          <p:nvPr/>
        </p:nvSpPr>
        <p:spPr>
          <a:xfrm>
            <a:off x="4499992" y="4005064"/>
            <a:ext cx="4248472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Ribozomların protein kısmı sitoplazmadaki ribozomlarda, </a:t>
            </a:r>
            <a:r>
              <a:rPr lang="tr-TR" dirty="0" err="1" smtClean="0"/>
              <a:t>rRNA</a:t>
            </a:r>
            <a:r>
              <a:rPr lang="tr-TR" dirty="0" smtClean="0"/>
              <a:t> kısmı ise çekirdekçikte sentezlenir.Ribozom haline çekirdekçikte getirilir. Daha sonra büyük ve küçük alt birimleri sitoplazmaya geçer.</a:t>
            </a:r>
          </a:p>
          <a:p>
            <a:endParaRPr lang="tr-TR" dirty="0"/>
          </a:p>
          <a:p>
            <a:r>
              <a:rPr lang="tr-TR" dirty="0" smtClean="0"/>
              <a:t>Ribozom; iki alt birimi de bir aradayken işlevseldir.</a:t>
            </a:r>
            <a:endParaRPr lang="tr-T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KROMATİN AĞ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7272808" cy="362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660325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0648"/>
            <a:ext cx="6192688" cy="54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5661248"/>
            <a:ext cx="65913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KÖK HÜCRE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Kendini yenileme özelliğine sahip olan farklılaşmamış hücrelerdir.</a:t>
            </a:r>
          </a:p>
          <a:p>
            <a:r>
              <a:rPr lang="tr-TR" dirty="0" smtClean="0"/>
              <a:t>Kaynağına göre 2’ye ayrılır:</a:t>
            </a:r>
          </a:p>
          <a:p>
            <a:r>
              <a:rPr lang="tr-TR" dirty="0" smtClean="0"/>
              <a:t>1.Erişkin kök hücreler: Erişkin bireyin farklılaşmış dokularında bulunan farklılaşmamış hücrelerdir.Kemik iliği,kas,sinir,karaciğer ve deri gibi dokularda bulunur.</a:t>
            </a:r>
          </a:p>
          <a:p>
            <a:r>
              <a:rPr lang="tr-TR" dirty="0" smtClean="0"/>
              <a:t>2.</a:t>
            </a:r>
            <a:r>
              <a:rPr lang="tr-TR" dirty="0" err="1" smtClean="0"/>
              <a:t>Embriyonik</a:t>
            </a:r>
            <a:r>
              <a:rPr lang="tr-TR" dirty="0" smtClean="0"/>
              <a:t> kök hücreler:</a:t>
            </a:r>
          </a:p>
          <a:p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943600"/>
            <a:ext cx="55054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8591872" cy="541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6019"/>
            <a:ext cx="8003232" cy="570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Hücre ve Doku Kültürü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800" dirty="0" smtClean="0"/>
              <a:t>Bir canlıdan alınan hücre veya dokuların kontrollü şartlar altında yetiştirilmesine hücre yada doku kültürü denir.</a:t>
            </a:r>
          </a:p>
          <a:p>
            <a:r>
              <a:rPr lang="tr-TR" sz="2800" dirty="0" smtClean="0"/>
              <a:t>Bu kültürler, bir molekülün tek bir hücre yada doku üzerindeki etkilerini belirlemek amacıyla kullanılır.</a:t>
            </a:r>
          </a:p>
          <a:p>
            <a:r>
              <a:rPr lang="tr-TR" sz="2800" dirty="0" smtClean="0"/>
              <a:t>Normal ve kanserli hücrelerin metabolizma çalışmalarında ve yeni ilaçların geliştirilmesinde yaygın biçimde kullanılır.</a:t>
            </a:r>
          </a:p>
          <a:p>
            <a:r>
              <a:rPr lang="tr-TR" sz="2800" dirty="0" smtClean="0"/>
              <a:t>Doku kültürü tekniği bitkilerin </a:t>
            </a:r>
            <a:r>
              <a:rPr lang="tr-TR" sz="2800" dirty="0" err="1" smtClean="0"/>
              <a:t>vejetatif</a:t>
            </a:r>
            <a:r>
              <a:rPr lang="tr-TR" sz="2800" dirty="0" smtClean="0"/>
              <a:t> üretilmesinde, </a:t>
            </a:r>
            <a:r>
              <a:rPr lang="tr-TR" sz="2800" dirty="0" err="1" smtClean="0"/>
              <a:t>rekombinant</a:t>
            </a:r>
            <a:r>
              <a:rPr lang="tr-TR" sz="2800" dirty="0" smtClean="0"/>
              <a:t> DNA teknolojisinde, </a:t>
            </a:r>
            <a:r>
              <a:rPr lang="tr-TR" sz="2800" dirty="0" err="1" smtClean="0"/>
              <a:t>virus</a:t>
            </a:r>
            <a:r>
              <a:rPr lang="tr-TR" sz="2800" dirty="0" smtClean="0"/>
              <a:t> çalışmalarında kullanılır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226" y="1052736"/>
            <a:ext cx="758442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47" y="5013176"/>
            <a:ext cx="8393661" cy="86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YGS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41536"/>
            <a:ext cx="6603776" cy="4363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39330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 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085915"/>
            <a:ext cx="5562600" cy="542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828800" y="5029200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 YGS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84887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827584" y="5517232"/>
            <a:ext cx="43204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971600" y="47971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Ribozom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Ribozomlar sitoplazmanın iki bölgesinde protein sentezler:</a:t>
            </a:r>
          </a:p>
          <a:p>
            <a:r>
              <a:rPr lang="tr-TR" dirty="0" smtClean="0"/>
              <a:t>1.Serbest ribozomlarda sentezlenen proteinlerin çoğu </a:t>
            </a:r>
            <a:r>
              <a:rPr lang="tr-TR" dirty="0" err="1" smtClean="0"/>
              <a:t>sitozol</a:t>
            </a:r>
            <a:r>
              <a:rPr lang="tr-TR" dirty="0" smtClean="0"/>
              <a:t> içinde görev yapar.</a:t>
            </a:r>
          </a:p>
          <a:p>
            <a:r>
              <a:rPr lang="tr-TR" dirty="0" smtClean="0"/>
              <a:t>2.Bağlı ribozomlarda (ER,çekirdek zarı) sentezlenen proteinler ise ya zar yapısına katılır,ya </a:t>
            </a:r>
            <a:r>
              <a:rPr lang="tr-TR" dirty="0" err="1" smtClean="0"/>
              <a:t>lizozom</a:t>
            </a:r>
            <a:r>
              <a:rPr lang="tr-TR" dirty="0" smtClean="0"/>
              <a:t> </a:t>
            </a:r>
            <a:r>
              <a:rPr lang="tr-TR" dirty="0" err="1" smtClean="0"/>
              <a:t>oganeli</a:t>
            </a:r>
            <a:r>
              <a:rPr lang="tr-TR" dirty="0" smtClean="0"/>
              <a:t> içinde enzim görevi görür ya da hücre dışına salgılanır.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72816"/>
            <a:ext cx="777240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427984" y="5013176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2003 ÖSS</a:t>
            </a:r>
            <a:endParaRPr lang="tr-T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12776"/>
            <a:ext cx="777240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635896" y="53012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1994 ÖYS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7" y="1700808"/>
            <a:ext cx="7439025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876256" y="5373216"/>
            <a:ext cx="21602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1993 ÖYS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486916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1992 ÖSS</a:t>
            </a:r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4293096"/>
            <a:ext cx="288032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1988 ÖSS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28800"/>
            <a:ext cx="777240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971600" y="378904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2006 FEN 1</a:t>
            </a:r>
            <a:endParaRPr lang="tr-T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628800"/>
            <a:ext cx="777240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537321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7362746" cy="362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444208" y="47251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040" y="2481010"/>
            <a:ext cx="7110368" cy="192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39330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1681960"/>
            <a:ext cx="6991534" cy="405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932040" y="515719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7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1843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606" y="1561875"/>
            <a:ext cx="6754770" cy="34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407707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5824" y="476672"/>
            <a:ext cx="6670119" cy="5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91680" y="5085184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640" y="1629788"/>
            <a:ext cx="7142776" cy="329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414908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184" y="1606076"/>
            <a:ext cx="7033216" cy="321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1461" y="1772816"/>
            <a:ext cx="722849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084168" y="49411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606144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49411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752" y="404664"/>
            <a:ext cx="7375718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88024" y="2924944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305" y="451967"/>
            <a:ext cx="7614127" cy="530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465313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395" y="980728"/>
            <a:ext cx="7172542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185" y="1556792"/>
            <a:ext cx="721948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5085184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SENTROZOM</a:t>
            </a:r>
          </a:p>
        </p:txBody>
      </p:sp>
      <p:pic>
        <p:nvPicPr>
          <p:cNvPr id="12296" name="Picture 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2297" name="Rectangle 9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tr-TR" sz="2000"/>
              <a:t>Birbirine dik sentriyol denilen 2 birimden meydana gelir(Diplozom)</a:t>
            </a:r>
          </a:p>
          <a:p>
            <a:pPr>
              <a:lnSpc>
                <a:spcPct val="90000"/>
              </a:lnSpc>
            </a:pPr>
            <a:r>
              <a:rPr lang="tr-TR" sz="2000"/>
              <a:t>Her bir sentriyol birbirine paralel 3 küçük tüpten oluşmuş,dokuz iplik içerir.</a:t>
            </a:r>
          </a:p>
          <a:p>
            <a:pPr>
              <a:lnSpc>
                <a:spcPct val="90000"/>
              </a:lnSpc>
            </a:pPr>
            <a:r>
              <a:rPr lang="tr-TR" sz="2000"/>
              <a:t>Hayvan hüc. ve bazı ilkel yapılı bitki hüc. bulunur.</a:t>
            </a:r>
          </a:p>
          <a:p>
            <a:pPr>
              <a:lnSpc>
                <a:spcPct val="90000"/>
              </a:lnSpc>
            </a:pPr>
            <a:r>
              <a:rPr lang="tr-TR" sz="2000"/>
              <a:t>Hücrelerde bölünme sırasında iğ ipliklerinin oluşmasını sağlar.</a:t>
            </a:r>
          </a:p>
          <a:p>
            <a:pPr>
              <a:lnSpc>
                <a:spcPct val="90000"/>
              </a:lnSpc>
            </a:pPr>
            <a:r>
              <a:rPr lang="tr-TR" sz="2000"/>
              <a:t>Sil ve kamçı oluşumunda rol alır.Sperm hüc. kuyruk oluşumunu sağlar</a:t>
            </a:r>
          </a:p>
          <a:p>
            <a:pPr>
              <a:lnSpc>
                <a:spcPct val="90000"/>
              </a:lnSpc>
            </a:pPr>
            <a:r>
              <a:rPr lang="tr-TR" sz="2000"/>
              <a:t>Sinir hüc. ve olgun yumurta hüc. de bulunmaz.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928" y="2060848"/>
            <a:ext cx="704778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267744" y="479715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2" y="1533525"/>
            <a:ext cx="68103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660232" y="515719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472430"/>
            <a:ext cx="4644911" cy="598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407707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7599" y="1700808"/>
            <a:ext cx="6700066" cy="38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458112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49768"/>
            <a:ext cx="6697764" cy="439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494116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67398"/>
            <a:ext cx="6408712" cy="456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148064" y="5085184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8549" y="517220"/>
            <a:ext cx="6227039" cy="57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501317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000" y="1196752"/>
            <a:ext cx="582964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563888" y="551723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989" y="1484784"/>
            <a:ext cx="629262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2292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1766887"/>
            <a:ext cx="55245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22920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SENTROZOM</a:t>
            </a:r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/>
      </p:pic>
      <p:pic>
        <p:nvPicPr>
          <p:cNvPr id="2048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7303" y="1628800"/>
            <a:ext cx="69031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220072" y="551723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9024" y="1268760"/>
            <a:ext cx="5928113" cy="463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220072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930" y="1484784"/>
            <a:ext cx="730327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259632" y="34290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76437"/>
            <a:ext cx="75057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76056" y="501317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884" y="1484784"/>
            <a:ext cx="6031304" cy="41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52292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1752600"/>
            <a:ext cx="55245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051720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04665"/>
            <a:ext cx="5558646" cy="592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79712" y="522920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695" y="548680"/>
            <a:ext cx="641872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331640" y="544522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314" y="1556792"/>
            <a:ext cx="676986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707904" y="508518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5771" y="1196752"/>
            <a:ext cx="682468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486916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Dere">
  <a:themeElements>
    <a:clrScheme name="Dere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Der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re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re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re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212</TotalTime>
  <Words>1295</Words>
  <Application>Microsoft Office PowerPoint</Application>
  <PresentationFormat>Ekran Gösterisi (4:3)</PresentationFormat>
  <Paragraphs>194</Paragraphs>
  <Slides>109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109</vt:i4>
      </vt:variant>
    </vt:vector>
  </HeadingPairs>
  <TitlesOfParts>
    <vt:vector size="114" baseType="lpstr">
      <vt:lpstr>Arial</vt:lpstr>
      <vt:lpstr>Garamond</vt:lpstr>
      <vt:lpstr>Times New Roman</vt:lpstr>
      <vt:lpstr>Wingdings</vt:lpstr>
      <vt:lpstr>Dere</vt:lpstr>
      <vt:lpstr>Sitoplazma ve Organeller</vt:lpstr>
      <vt:lpstr>Sitoplazma</vt:lpstr>
      <vt:lpstr>Organeller</vt:lpstr>
      <vt:lpstr>RİBOZOM</vt:lpstr>
      <vt:lpstr>Slayt 5</vt:lpstr>
      <vt:lpstr>Ribozom</vt:lpstr>
      <vt:lpstr>Slayt 7</vt:lpstr>
      <vt:lpstr>SENTROZOM</vt:lpstr>
      <vt:lpstr>SENTROZOM</vt:lpstr>
      <vt:lpstr>Endoplazmik Retikulum</vt:lpstr>
      <vt:lpstr>GER</vt:lpstr>
      <vt:lpstr>GER</vt:lpstr>
      <vt:lpstr>DER</vt:lpstr>
      <vt:lpstr>ER’nin Görevleri</vt:lpstr>
      <vt:lpstr>GOLGİ(Diktiyozom)</vt:lpstr>
      <vt:lpstr>Slayt 16</vt:lpstr>
      <vt:lpstr>Golgi Görevleri</vt:lpstr>
      <vt:lpstr>GOLGİ</vt:lpstr>
      <vt:lpstr>Üçü Bir Arada</vt:lpstr>
      <vt:lpstr>Muhteşem Üçlü</vt:lpstr>
      <vt:lpstr>LİZOZOM</vt:lpstr>
      <vt:lpstr>LİZOZOM</vt:lpstr>
      <vt:lpstr>Slayt 23</vt:lpstr>
      <vt:lpstr>Lizozom</vt:lpstr>
      <vt:lpstr>PEROKSİZOM</vt:lpstr>
      <vt:lpstr>Peroksizom</vt:lpstr>
      <vt:lpstr>KOFULLAR</vt:lpstr>
      <vt:lpstr>KOFUL ÇEŞİTLERİ</vt:lpstr>
      <vt:lpstr>Slayt 29</vt:lpstr>
      <vt:lpstr>Slayt 30</vt:lpstr>
      <vt:lpstr>Slayt 31</vt:lpstr>
      <vt:lpstr>MİTOKONDRİ</vt:lpstr>
      <vt:lpstr>MİTOKONDRİ</vt:lpstr>
      <vt:lpstr>Slayt 34</vt:lpstr>
      <vt:lpstr>Slayt 35</vt:lpstr>
      <vt:lpstr>Slayt 36</vt:lpstr>
      <vt:lpstr>MİTOKONDRİ VE ENDOSİMBİYOZ</vt:lpstr>
      <vt:lpstr>PLASTİTLER</vt:lpstr>
      <vt:lpstr>Slayt 39</vt:lpstr>
      <vt:lpstr>Slayt 40</vt:lpstr>
      <vt:lpstr>Slayt 41</vt:lpstr>
      <vt:lpstr>Slayt 42</vt:lpstr>
      <vt:lpstr>Slayt 43</vt:lpstr>
      <vt:lpstr>Mitokondri-Kloroplast</vt:lpstr>
      <vt:lpstr>Mitokondri-Kloroplast</vt:lpstr>
      <vt:lpstr>Bitki-Hayvan Hüc</vt:lpstr>
      <vt:lpstr>ÇEKİRDEK</vt:lpstr>
      <vt:lpstr>Slayt 48</vt:lpstr>
      <vt:lpstr>Çekirdek</vt:lpstr>
      <vt:lpstr>KROMATİN AĞ</vt:lpstr>
      <vt:lpstr>Slayt 51</vt:lpstr>
      <vt:lpstr>KÖK HÜCRE</vt:lpstr>
      <vt:lpstr>Slayt 53</vt:lpstr>
      <vt:lpstr>Slayt 54</vt:lpstr>
      <vt:lpstr>Hücre ve Doku Kültürü</vt:lpstr>
      <vt:lpstr>Slayt 56</vt:lpstr>
      <vt:lpstr>2016 YGS</vt:lpstr>
      <vt:lpstr>2016 LYS</vt:lpstr>
      <vt:lpstr>2015 YGS</vt:lpstr>
      <vt:lpstr>2010 LYS</vt:lpstr>
      <vt:lpstr>2003 ÖSS</vt:lpstr>
      <vt:lpstr>1994 ÖYS</vt:lpstr>
      <vt:lpstr>1993 ÖYS</vt:lpstr>
      <vt:lpstr>1992 ÖSS</vt:lpstr>
      <vt:lpstr>1988 ÖSS</vt:lpstr>
      <vt:lpstr>2006 FEN 1</vt:lpstr>
      <vt:lpstr>Slayt 67</vt:lpstr>
      <vt:lpstr>Slayt 68</vt:lpstr>
      <vt:lpstr>Slayt 69</vt:lpstr>
      <vt:lpstr>Slayt 70</vt:lpstr>
      <vt:lpstr>Slayt 71</vt:lpstr>
      <vt:lpstr>Slayt 72</vt:lpstr>
      <vt:lpstr>Slayt 73</vt:lpstr>
      <vt:lpstr>Slayt 74</vt:lpstr>
      <vt:lpstr>Slayt 75</vt:lpstr>
      <vt:lpstr>Slayt 76</vt:lpstr>
      <vt:lpstr>Slayt 77</vt:lpstr>
      <vt:lpstr>Slayt 78</vt:lpstr>
      <vt:lpstr>Slayt 79</vt:lpstr>
      <vt:lpstr>Slayt 80</vt:lpstr>
      <vt:lpstr>Slayt 81</vt:lpstr>
      <vt:lpstr>Slayt 82</vt:lpstr>
      <vt:lpstr>Slayt 83</vt:lpstr>
      <vt:lpstr>Slayt 84</vt:lpstr>
      <vt:lpstr>Slayt 85</vt:lpstr>
      <vt:lpstr>Slayt 86</vt:lpstr>
      <vt:lpstr>Slayt 87</vt:lpstr>
      <vt:lpstr>Slayt 88</vt:lpstr>
      <vt:lpstr>Slayt 89</vt:lpstr>
      <vt:lpstr>Slayt 90</vt:lpstr>
      <vt:lpstr>Slayt 91</vt:lpstr>
      <vt:lpstr>Slayt 92</vt:lpstr>
      <vt:lpstr>Slayt 93</vt:lpstr>
      <vt:lpstr>Slayt 94</vt:lpstr>
      <vt:lpstr>Slayt 95</vt:lpstr>
      <vt:lpstr>Slayt 96</vt:lpstr>
      <vt:lpstr>Slayt 97</vt:lpstr>
      <vt:lpstr>Slayt 98</vt:lpstr>
      <vt:lpstr>Slayt 99</vt:lpstr>
      <vt:lpstr>Slayt 100</vt:lpstr>
      <vt:lpstr>Slayt 101</vt:lpstr>
      <vt:lpstr>Slayt 102</vt:lpstr>
      <vt:lpstr>Slayt 103</vt:lpstr>
      <vt:lpstr>Slayt 104</vt:lpstr>
      <vt:lpstr>Slayt 105</vt:lpstr>
      <vt:lpstr>Slayt 106</vt:lpstr>
      <vt:lpstr>Slayt 107</vt:lpstr>
      <vt:lpstr>Slayt 108</vt:lpstr>
      <vt:lpstr>Slayt 109</vt:lpstr>
    </vt:vector>
  </TitlesOfParts>
  <Company>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Sitoplazma ve Organeller</dc:title>
  <dc:creator>TÜZÜN</dc:creator>
  <cp:lastModifiedBy>pc</cp:lastModifiedBy>
  <cp:revision>20</cp:revision>
  <dcterms:created xsi:type="dcterms:W3CDTF">2010-02-20T07:18:34Z</dcterms:created>
  <dcterms:modified xsi:type="dcterms:W3CDTF">2016-08-26T15:28:58Z</dcterms:modified>
</cp:coreProperties>
</file>